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2" r:id="rId18"/>
    <p:sldId id="277" r:id="rId19"/>
    <p:sldId id="279" r:id="rId20"/>
    <p:sldId id="278" r:id="rId21"/>
    <p:sldId id="273" r:id="rId22"/>
    <p:sldId id="274" r:id="rId23"/>
    <p:sldId id="280" r:id="rId24"/>
    <p:sldId id="281" r:id="rId25"/>
    <p:sldId id="282" r:id="rId26"/>
    <p:sldId id="284" r:id="rId27"/>
    <p:sldId id="286" r:id="rId28"/>
    <p:sldId id="28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28526-39F9-47F9-923B-353537A20B62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153A0-0A5D-4562-B683-8C5A864263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7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55A1732C-C6D8-4958-88E6-BD88C5E22657}" type="slidenum">
              <a:rPr lang="en-US" altLang="en-US"/>
              <a:pPr lvl="0">
                <a:defRPr lang="ko-KR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55A1732C-C6D8-4958-88E6-BD88C5E22657}" type="slidenum">
              <a:rPr lang="en-US" altLang="en-US"/>
              <a:pPr lvl="0">
                <a:defRPr lang="ko-KR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55A1732C-C6D8-4958-88E6-BD88C5E22657}" type="slidenum">
              <a:rPr lang="en-US" altLang="en-US"/>
              <a:pPr lvl="0">
                <a:defRPr lang="ko-KR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55A1732C-C6D8-4958-88E6-BD88C5E22657}" type="slidenum">
              <a:rPr lang="en-US" altLang="en-US"/>
              <a:pPr lvl="0">
                <a:defRPr lang="ko-KR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22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55A1732C-C6D8-4958-88E6-BD88C5E22657}" type="slidenum">
              <a:rPr lang="en-US" altLang="en-US"/>
              <a:pPr lvl="0">
                <a:defRPr lang="ko-KR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6663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55A1732C-C6D8-4958-88E6-BD88C5E22657}" type="slidenum">
              <a:rPr lang="en-US" altLang="en-US"/>
              <a:pPr lvl="0">
                <a:defRPr lang="ko-KR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5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87BFF-9A24-04D6-899B-99C1F679E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E9AF33-ACD6-B73E-9C7C-D42033FB9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90433-F54A-1BEC-5E33-6B793E1B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254A8-A694-1D02-9C54-98F4E6E3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B2580-743F-DE60-EB8D-0B7412A7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5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6123-7A95-9290-8DEC-5F8205B1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63E041-E356-A839-8BE5-584A319EF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E2100-69EA-C957-9310-2E9DCE2F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C3328-E577-2F69-E3F9-2B19EB66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C329C-81F6-00AF-9C23-A32D682B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7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0F3BAF-35BE-8719-10E9-6E2B717F0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1289D-FFE3-136A-217D-24AB8D0C6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FF79-66C0-C105-9122-5567C4F1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F80AE-4E96-378D-EDD4-6E8A1B88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EAF20-5DB5-3B23-2BC3-A34C4342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46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losed Padlock on digital background, cyber security 2157980 Vector Art at  Vecteezy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9" b="253"/>
          <a:stretch/>
        </p:blipFill>
        <p:spPr bwMode="auto">
          <a:xfrm>
            <a:off x="7505423" y="0"/>
            <a:ext cx="4686577" cy="68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0" y="-1"/>
            <a:ext cx="9621672" cy="6868055"/>
          </a:xfrm>
          <a:custGeom>
            <a:avLst/>
            <a:gdLst>
              <a:gd name="connsiteX0" fmla="*/ 0 w 8328547"/>
              <a:gd name="connsiteY0" fmla="*/ 0 h 6858000"/>
              <a:gd name="connsiteX1" fmla="*/ 8328547 w 8328547"/>
              <a:gd name="connsiteY1" fmla="*/ 0 h 6858000"/>
              <a:gd name="connsiteX2" fmla="*/ 8328547 w 8328547"/>
              <a:gd name="connsiteY2" fmla="*/ 6858000 h 6858000"/>
              <a:gd name="connsiteX3" fmla="*/ 0 w 8328547"/>
              <a:gd name="connsiteY3" fmla="*/ 6858000 h 6858000"/>
              <a:gd name="connsiteX4" fmla="*/ 0 w 8328547"/>
              <a:gd name="connsiteY4" fmla="*/ 0 h 6858000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5271448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5425024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6689073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547" h="6871648">
                <a:moveTo>
                  <a:pt x="0" y="0"/>
                </a:moveTo>
                <a:lnTo>
                  <a:pt x="8328547" y="0"/>
                </a:lnTo>
                <a:lnTo>
                  <a:pt x="6689073" y="687164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109" y="2599223"/>
            <a:ext cx="7691651" cy="7997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이등변 삼각형 9"/>
          <p:cNvSpPr/>
          <p:nvPr userDrawn="1"/>
        </p:nvSpPr>
        <p:spPr>
          <a:xfrm rot="10800000">
            <a:off x="6080911" y="0"/>
            <a:ext cx="3466532" cy="3441724"/>
          </a:xfrm>
          <a:custGeom>
            <a:avLst/>
            <a:gdLst>
              <a:gd name="connsiteX0" fmla="*/ 0 w 3466532"/>
              <a:gd name="connsiteY0" fmla="*/ 3509963 h 3509963"/>
              <a:gd name="connsiteX1" fmla="*/ 1733266 w 3466532"/>
              <a:gd name="connsiteY1" fmla="*/ 0 h 3509963"/>
              <a:gd name="connsiteX2" fmla="*/ 3466532 w 3466532"/>
              <a:gd name="connsiteY2" fmla="*/ 3509963 h 3509963"/>
              <a:gd name="connsiteX3" fmla="*/ 0 w 3466532"/>
              <a:gd name="connsiteY3" fmla="*/ 3509963 h 3509963"/>
              <a:gd name="connsiteX0" fmla="*/ 0 w 3466532"/>
              <a:gd name="connsiteY0" fmla="*/ 3441724 h 3441724"/>
              <a:gd name="connsiteX1" fmla="*/ 941696 w 3466532"/>
              <a:gd name="connsiteY1" fmla="*/ 0 h 3441724"/>
              <a:gd name="connsiteX2" fmla="*/ 3466532 w 3466532"/>
              <a:gd name="connsiteY2" fmla="*/ 3441724 h 3441724"/>
              <a:gd name="connsiteX3" fmla="*/ 0 w 3466532"/>
              <a:gd name="connsiteY3" fmla="*/ 3441724 h 344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6532" h="3441724">
                <a:moveTo>
                  <a:pt x="0" y="3441724"/>
                </a:moveTo>
                <a:lnTo>
                  <a:pt x="941696" y="0"/>
                </a:lnTo>
                <a:lnTo>
                  <a:pt x="3466532" y="3441724"/>
                </a:lnTo>
                <a:lnTo>
                  <a:pt x="0" y="3441724"/>
                </a:lnTo>
                <a:close/>
              </a:path>
            </a:pathLst>
          </a:custGeom>
          <a:solidFill>
            <a:srgbClr val="312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7"/>
          <p:cNvSpPr/>
          <p:nvPr userDrawn="1"/>
        </p:nvSpPr>
        <p:spPr>
          <a:xfrm rot="10800000">
            <a:off x="7732491" y="-9809"/>
            <a:ext cx="4459509" cy="6877864"/>
          </a:xfrm>
          <a:custGeom>
            <a:avLst/>
            <a:gdLst>
              <a:gd name="connsiteX0" fmla="*/ 0 w 8328547"/>
              <a:gd name="connsiteY0" fmla="*/ 0 h 6858000"/>
              <a:gd name="connsiteX1" fmla="*/ 8328547 w 8328547"/>
              <a:gd name="connsiteY1" fmla="*/ 0 h 6858000"/>
              <a:gd name="connsiteX2" fmla="*/ 8328547 w 8328547"/>
              <a:gd name="connsiteY2" fmla="*/ 6858000 h 6858000"/>
              <a:gd name="connsiteX3" fmla="*/ 0 w 8328547"/>
              <a:gd name="connsiteY3" fmla="*/ 6858000 h 6858000"/>
              <a:gd name="connsiteX4" fmla="*/ 0 w 8328547"/>
              <a:gd name="connsiteY4" fmla="*/ 0 h 6858000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5271448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5425024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6689073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58000"/>
              <a:gd name="connsiteX1" fmla="*/ 8328547 w 8328547"/>
              <a:gd name="connsiteY1" fmla="*/ 0 h 6858000"/>
              <a:gd name="connsiteX2" fmla="*/ 4965392 w 8328547"/>
              <a:gd name="connsiteY2" fmla="*/ 6491800 h 6858000"/>
              <a:gd name="connsiteX3" fmla="*/ 0 w 8328547"/>
              <a:gd name="connsiteY3" fmla="*/ 6858000 h 6858000"/>
              <a:gd name="connsiteX4" fmla="*/ 0 w 8328547"/>
              <a:gd name="connsiteY4" fmla="*/ 0 h 6858000"/>
              <a:gd name="connsiteX0" fmla="*/ 0 w 8328547"/>
              <a:gd name="connsiteY0" fmla="*/ 0 h 6880693"/>
              <a:gd name="connsiteX1" fmla="*/ 8328547 w 8328547"/>
              <a:gd name="connsiteY1" fmla="*/ 0 h 6880693"/>
              <a:gd name="connsiteX2" fmla="*/ 4764573 w 8328547"/>
              <a:gd name="connsiteY2" fmla="*/ 6880693 h 6880693"/>
              <a:gd name="connsiteX3" fmla="*/ 0 w 8328547"/>
              <a:gd name="connsiteY3" fmla="*/ 6858000 h 6880693"/>
              <a:gd name="connsiteX4" fmla="*/ 0 w 8328547"/>
              <a:gd name="connsiteY4" fmla="*/ 0 h 6880693"/>
              <a:gd name="connsiteX0" fmla="*/ 0 w 7073438"/>
              <a:gd name="connsiteY0" fmla="*/ 27133 h 6907826"/>
              <a:gd name="connsiteX1" fmla="*/ 7073438 w 7073438"/>
              <a:gd name="connsiteY1" fmla="*/ 0 h 6907826"/>
              <a:gd name="connsiteX2" fmla="*/ 4764573 w 7073438"/>
              <a:gd name="connsiteY2" fmla="*/ 6907826 h 6907826"/>
              <a:gd name="connsiteX3" fmla="*/ 0 w 7073438"/>
              <a:gd name="connsiteY3" fmla="*/ 6885133 h 6907826"/>
              <a:gd name="connsiteX4" fmla="*/ 0 w 7073438"/>
              <a:gd name="connsiteY4" fmla="*/ 27133 h 6907826"/>
              <a:gd name="connsiteX0" fmla="*/ 0 w 8278343"/>
              <a:gd name="connsiteY0" fmla="*/ 18088 h 6898781"/>
              <a:gd name="connsiteX1" fmla="*/ 8278343 w 8278343"/>
              <a:gd name="connsiteY1" fmla="*/ 0 h 6898781"/>
              <a:gd name="connsiteX2" fmla="*/ 4764573 w 8278343"/>
              <a:gd name="connsiteY2" fmla="*/ 6898781 h 6898781"/>
              <a:gd name="connsiteX3" fmla="*/ 0 w 8278343"/>
              <a:gd name="connsiteY3" fmla="*/ 6876088 h 6898781"/>
              <a:gd name="connsiteX4" fmla="*/ 0 w 8278343"/>
              <a:gd name="connsiteY4" fmla="*/ 18088 h 6898781"/>
              <a:gd name="connsiteX0" fmla="*/ 0 w 8278343"/>
              <a:gd name="connsiteY0" fmla="*/ 18088 h 6898781"/>
              <a:gd name="connsiteX1" fmla="*/ 8278343 w 8278343"/>
              <a:gd name="connsiteY1" fmla="*/ 0 h 6898781"/>
              <a:gd name="connsiteX2" fmla="*/ 4764573 w 8278343"/>
              <a:gd name="connsiteY2" fmla="*/ 6898781 h 6898781"/>
              <a:gd name="connsiteX3" fmla="*/ 0 w 8278343"/>
              <a:gd name="connsiteY3" fmla="*/ 6888775 h 6898781"/>
              <a:gd name="connsiteX4" fmla="*/ 0 w 8278343"/>
              <a:gd name="connsiteY4" fmla="*/ 18088 h 6898781"/>
              <a:gd name="connsiteX0" fmla="*/ 0 w 8278343"/>
              <a:gd name="connsiteY0" fmla="*/ 18088 h 6888775"/>
              <a:gd name="connsiteX1" fmla="*/ 8278343 w 8278343"/>
              <a:gd name="connsiteY1" fmla="*/ 0 h 6888775"/>
              <a:gd name="connsiteX2" fmla="*/ 4711754 w 8278343"/>
              <a:gd name="connsiteY2" fmla="*/ 6879751 h 6888775"/>
              <a:gd name="connsiteX3" fmla="*/ 0 w 8278343"/>
              <a:gd name="connsiteY3" fmla="*/ 6888775 h 6888775"/>
              <a:gd name="connsiteX4" fmla="*/ 0 w 8278343"/>
              <a:gd name="connsiteY4" fmla="*/ 18088 h 6888775"/>
              <a:gd name="connsiteX0" fmla="*/ 0 w 8234328"/>
              <a:gd name="connsiteY0" fmla="*/ 13331 h 6884018"/>
              <a:gd name="connsiteX1" fmla="*/ 8234328 w 8234328"/>
              <a:gd name="connsiteY1" fmla="*/ 0 h 6884018"/>
              <a:gd name="connsiteX2" fmla="*/ 4711754 w 8234328"/>
              <a:gd name="connsiteY2" fmla="*/ 6874994 h 6884018"/>
              <a:gd name="connsiteX3" fmla="*/ 0 w 8234328"/>
              <a:gd name="connsiteY3" fmla="*/ 6884018 h 6884018"/>
              <a:gd name="connsiteX4" fmla="*/ 0 w 8234328"/>
              <a:gd name="connsiteY4" fmla="*/ 13331 h 6884018"/>
              <a:gd name="connsiteX0" fmla="*/ 0 w 8243132"/>
              <a:gd name="connsiteY0" fmla="*/ 8574 h 6879261"/>
              <a:gd name="connsiteX1" fmla="*/ 8243132 w 8243132"/>
              <a:gd name="connsiteY1" fmla="*/ 0 h 6879261"/>
              <a:gd name="connsiteX2" fmla="*/ 4711754 w 8243132"/>
              <a:gd name="connsiteY2" fmla="*/ 6870237 h 6879261"/>
              <a:gd name="connsiteX3" fmla="*/ 0 w 8243132"/>
              <a:gd name="connsiteY3" fmla="*/ 6879261 h 6879261"/>
              <a:gd name="connsiteX4" fmla="*/ 0 w 8243132"/>
              <a:gd name="connsiteY4" fmla="*/ 8574 h 6879261"/>
              <a:gd name="connsiteX0" fmla="*/ 0 w 8243132"/>
              <a:gd name="connsiteY0" fmla="*/ 8574 h 6879261"/>
              <a:gd name="connsiteX1" fmla="*/ 8243132 w 8243132"/>
              <a:gd name="connsiteY1" fmla="*/ 0 h 6879261"/>
              <a:gd name="connsiteX2" fmla="*/ 4755771 w 8243132"/>
              <a:gd name="connsiteY2" fmla="*/ 6870237 h 6879261"/>
              <a:gd name="connsiteX3" fmla="*/ 0 w 8243132"/>
              <a:gd name="connsiteY3" fmla="*/ 6879261 h 6879261"/>
              <a:gd name="connsiteX4" fmla="*/ 0 w 8243132"/>
              <a:gd name="connsiteY4" fmla="*/ 8574 h 6879261"/>
              <a:gd name="connsiteX0" fmla="*/ 0 w 8234328"/>
              <a:gd name="connsiteY0" fmla="*/ 0 h 6870687"/>
              <a:gd name="connsiteX1" fmla="*/ 8234328 w 8234328"/>
              <a:gd name="connsiteY1" fmla="*/ 10456 h 6870687"/>
              <a:gd name="connsiteX2" fmla="*/ 4755771 w 8234328"/>
              <a:gd name="connsiteY2" fmla="*/ 6861663 h 6870687"/>
              <a:gd name="connsiteX3" fmla="*/ 0 w 8234328"/>
              <a:gd name="connsiteY3" fmla="*/ 6870687 h 6870687"/>
              <a:gd name="connsiteX4" fmla="*/ 0 w 8234328"/>
              <a:gd name="connsiteY4" fmla="*/ 0 h 6870687"/>
              <a:gd name="connsiteX0" fmla="*/ 0 w 8243130"/>
              <a:gd name="connsiteY0" fmla="*/ 0 h 6870687"/>
              <a:gd name="connsiteX1" fmla="*/ 8243130 w 8243130"/>
              <a:gd name="connsiteY1" fmla="*/ 10456 h 6870687"/>
              <a:gd name="connsiteX2" fmla="*/ 4755771 w 8243130"/>
              <a:gd name="connsiteY2" fmla="*/ 6861663 h 6870687"/>
              <a:gd name="connsiteX3" fmla="*/ 0 w 8243130"/>
              <a:gd name="connsiteY3" fmla="*/ 6870687 h 6870687"/>
              <a:gd name="connsiteX4" fmla="*/ 0 w 8243130"/>
              <a:gd name="connsiteY4" fmla="*/ 0 h 687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3130" h="6870687">
                <a:moveTo>
                  <a:pt x="0" y="0"/>
                </a:moveTo>
                <a:lnTo>
                  <a:pt x="8243130" y="10456"/>
                </a:lnTo>
                <a:lnTo>
                  <a:pt x="4755771" y="6861663"/>
                </a:lnTo>
                <a:lnTo>
                  <a:pt x="0" y="6870687"/>
                </a:lnTo>
                <a:lnTo>
                  <a:pt x="0" y="0"/>
                </a:lnTo>
                <a:close/>
              </a:path>
            </a:pathLst>
          </a:custGeom>
          <a:solidFill>
            <a:srgbClr val="00009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10269764" y="6627315"/>
            <a:ext cx="2010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200" b="1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200" b="1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ecurity &amp;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200" b="1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LAB</a:t>
            </a:r>
            <a:endParaRPr lang="ko-KR" altLang="en-US" sz="1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" y="5998180"/>
            <a:ext cx="1446589" cy="1446589"/>
          </a:xfrm>
          <a:prstGeom prst="rect">
            <a:avLst/>
          </a:prstGeom>
        </p:spPr>
      </p:pic>
      <p:sp>
        <p:nvSpPr>
          <p:cNvPr id="23" name="이등변 삼각형 9"/>
          <p:cNvSpPr/>
          <p:nvPr userDrawn="1"/>
        </p:nvSpPr>
        <p:spPr>
          <a:xfrm rot="10800000">
            <a:off x="6080911" y="1"/>
            <a:ext cx="3466532" cy="3441724"/>
          </a:xfrm>
          <a:custGeom>
            <a:avLst/>
            <a:gdLst>
              <a:gd name="connsiteX0" fmla="*/ 0 w 3466532"/>
              <a:gd name="connsiteY0" fmla="*/ 3509963 h 3509963"/>
              <a:gd name="connsiteX1" fmla="*/ 1733266 w 3466532"/>
              <a:gd name="connsiteY1" fmla="*/ 0 h 3509963"/>
              <a:gd name="connsiteX2" fmla="*/ 3466532 w 3466532"/>
              <a:gd name="connsiteY2" fmla="*/ 3509963 h 3509963"/>
              <a:gd name="connsiteX3" fmla="*/ 0 w 3466532"/>
              <a:gd name="connsiteY3" fmla="*/ 3509963 h 3509963"/>
              <a:gd name="connsiteX0" fmla="*/ 0 w 3466532"/>
              <a:gd name="connsiteY0" fmla="*/ 3441724 h 3441724"/>
              <a:gd name="connsiteX1" fmla="*/ 941696 w 3466532"/>
              <a:gd name="connsiteY1" fmla="*/ 0 h 3441724"/>
              <a:gd name="connsiteX2" fmla="*/ 3466532 w 3466532"/>
              <a:gd name="connsiteY2" fmla="*/ 3441724 h 3441724"/>
              <a:gd name="connsiteX3" fmla="*/ 0 w 3466532"/>
              <a:gd name="connsiteY3" fmla="*/ 3441724 h 344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6532" h="3441724">
                <a:moveTo>
                  <a:pt x="0" y="3441724"/>
                </a:moveTo>
                <a:lnTo>
                  <a:pt x="941696" y="0"/>
                </a:lnTo>
                <a:lnTo>
                  <a:pt x="3466532" y="3441724"/>
                </a:lnTo>
                <a:lnTo>
                  <a:pt x="0" y="3441724"/>
                </a:lnTo>
                <a:close/>
              </a:path>
            </a:pathLst>
          </a:custGeom>
          <a:solidFill>
            <a:srgbClr val="16154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5985659" y="0"/>
            <a:ext cx="2584460" cy="3505200"/>
          </a:xfrm>
          <a:prstGeom prst="line">
            <a:avLst/>
          </a:prstGeom>
          <a:ln w="19050">
            <a:solidFill>
              <a:srgbClr val="171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349551" y="3652335"/>
            <a:ext cx="3438678" cy="70195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44" name="직선 연결선 43"/>
          <p:cNvCxnSpPr/>
          <p:nvPr userDrawn="1"/>
        </p:nvCxnSpPr>
        <p:spPr>
          <a:xfrm>
            <a:off x="318252" y="3502749"/>
            <a:ext cx="8259010" cy="2451"/>
          </a:xfrm>
          <a:prstGeom prst="line">
            <a:avLst/>
          </a:prstGeom>
          <a:ln w="19050">
            <a:solidFill>
              <a:srgbClr val="171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34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" descr="Closed Padlock on digital background, cyber security 2157980 Vector Art at  Vecteezy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1"/>
          <a:stretch/>
        </p:blipFill>
        <p:spPr bwMode="auto">
          <a:xfrm>
            <a:off x="1" y="0"/>
            <a:ext cx="2969536" cy="68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2969537" cy="6858000"/>
          </a:xfrm>
          <a:prstGeom prst="rect">
            <a:avLst/>
          </a:prstGeom>
          <a:solidFill>
            <a:srgbClr val="00009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0269764" y="6627315"/>
            <a:ext cx="2010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curity &amp;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endParaRPr lang="ko-KR" alt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67261" y="511386"/>
            <a:ext cx="1781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endParaRPr lang="ko-KR" alt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" y="5999157"/>
            <a:ext cx="1444633" cy="1444633"/>
          </a:xfrm>
          <a:prstGeom prst="rect">
            <a:avLst/>
          </a:prstGeom>
        </p:spPr>
      </p:pic>
      <p:cxnSp>
        <p:nvCxnSpPr>
          <p:cNvPr id="36" name="직선 연결선 35"/>
          <p:cNvCxnSpPr/>
          <p:nvPr userDrawn="1"/>
        </p:nvCxnSpPr>
        <p:spPr>
          <a:xfrm>
            <a:off x="3317914" y="678745"/>
            <a:ext cx="8267402" cy="0"/>
          </a:xfrm>
          <a:prstGeom prst="line">
            <a:avLst/>
          </a:prstGeom>
          <a:ln w="57150">
            <a:solidFill>
              <a:srgbClr val="161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 userDrawn="1"/>
        </p:nvCxnSpPr>
        <p:spPr>
          <a:xfrm>
            <a:off x="3317914" y="6260561"/>
            <a:ext cx="8267402" cy="0"/>
          </a:xfrm>
          <a:prstGeom prst="line">
            <a:avLst/>
          </a:prstGeom>
          <a:ln w="57150">
            <a:solidFill>
              <a:srgbClr val="161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13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Closed Padlock on digital background, cyber security 2157980 Vector Art at  Vecteezy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1"/>
          <a:stretch/>
        </p:blipFill>
        <p:spPr bwMode="auto">
          <a:xfrm>
            <a:off x="1" y="0"/>
            <a:ext cx="2969536" cy="68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 userDrawn="1"/>
        </p:nvSpPr>
        <p:spPr>
          <a:xfrm>
            <a:off x="0" y="0"/>
            <a:ext cx="2969537" cy="6858000"/>
          </a:xfrm>
          <a:prstGeom prst="rect">
            <a:avLst/>
          </a:prstGeom>
          <a:solidFill>
            <a:srgbClr val="00009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내용 개체 틀 48"/>
          <p:cNvSpPr>
            <a:spLocks noGrp="1"/>
          </p:cNvSpPr>
          <p:nvPr>
            <p:ph sz="quarter" idx="13"/>
          </p:nvPr>
        </p:nvSpPr>
        <p:spPr>
          <a:xfrm>
            <a:off x="3913931" y="2892481"/>
            <a:ext cx="8093342" cy="7307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4000" b="1" baseline="0">
                <a:latin typeface="+mn-lt"/>
              </a:defRPr>
            </a:lvl1pPr>
          </a:lstStyle>
          <a:p>
            <a:pPr lvl="0"/>
            <a:endParaRPr lang="en-US" altLang="ko-KR" dirty="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10269764" y="6627315"/>
            <a:ext cx="2010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curity &amp;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endParaRPr lang="ko-KR" alt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" y="5999157"/>
            <a:ext cx="1444633" cy="1444633"/>
          </a:xfrm>
          <a:prstGeom prst="rect">
            <a:avLst/>
          </a:prstGeom>
        </p:spPr>
      </p:pic>
      <p:sp>
        <p:nvSpPr>
          <p:cNvPr id="9" name="육각형 8"/>
          <p:cNvSpPr/>
          <p:nvPr userDrawn="1"/>
        </p:nvSpPr>
        <p:spPr>
          <a:xfrm>
            <a:off x="2190238" y="2575827"/>
            <a:ext cx="1542313" cy="1364048"/>
          </a:xfrm>
          <a:prstGeom prst="hexagon">
            <a:avLst/>
          </a:prstGeom>
          <a:solidFill>
            <a:schemeClr val="bg1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2416529" y="2800651"/>
            <a:ext cx="9096599" cy="9144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187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75479" y="106386"/>
            <a:ext cx="11041039" cy="43812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0" y="698500"/>
            <a:ext cx="10515600" cy="5478463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v"/>
              <a:defRPr sz="2000"/>
            </a:lvl1pPr>
            <a:lvl2pPr marL="540000" indent="-228600">
              <a:lnSpc>
                <a:spcPct val="150000"/>
              </a:lnSpc>
              <a:buFont typeface="Wingdings" panose="05000000000000000000" pitchFamily="2" charset="2"/>
              <a:buChar char="§"/>
              <a:defRPr sz="1800"/>
            </a:lvl2pPr>
            <a:lvl3pPr marL="900000">
              <a:lnSpc>
                <a:spcPct val="150000"/>
              </a:lnSpc>
              <a:defRPr sz="1600"/>
            </a:lvl3pPr>
            <a:lvl4pPr marL="1188000">
              <a:lnSpc>
                <a:spcPct val="150000"/>
              </a:lnSpc>
              <a:defRPr sz="1400"/>
            </a:lvl4pPr>
            <a:lvl5pPr marL="144000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10247" y="6556375"/>
            <a:ext cx="571502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ko-KR" dirty="0"/>
              <a:t>-</a:t>
            </a:r>
            <a:fld id="{249D9435-6859-440C-9426-BC81D69B387D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575479" y="563302"/>
            <a:ext cx="11041039" cy="0"/>
          </a:xfrm>
          <a:prstGeom prst="line">
            <a:avLst/>
          </a:prstGeom>
          <a:ln w="57150">
            <a:solidFill>
              <a:srgbClr val="161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10269764" y="6627315"/>
            <a:ext cx="2010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curity &amp; </a:t>
            </a:r>
            <a:r>
              <a:rPr lang="en-US" altLang="ko-KR" sz="1200" b="1" baseline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en-US" altLang="ko-KR" sz="1200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endParaRPr lang="ko-KR" alt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" y="5998180"/>
            <a:ext cx="1446589" cy="1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305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Cybersecurity in Medical: Cybersecurity Trends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1"/>
          <a:stretch/>
        </p:blipFill>
        <p:spPr bwMode="auto">
          <a:xfrm>
            <a:off x="-3176" y="0"/>
            <a:ext cx="1219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6"/>
          <p:cNvSpPr/>
          <p:nvPr userDrawn="1"/>
        </p:nvSpPr>
        <p:spPr>
          <a:xfrm>
            <a:off x="0" y="-8214"/>
            <a:ext cx="12191999" cy="6866214"/>
          </a:xfrm>
          <a:custGeom>
            <a:avLst/>
            <a:gdLst>
              <a:gd name="connsiteX0" fmla="*/ 0 w 12192000"/>
              <a:gd name="connsiteY0" fmla="*/ 0 h 6904314"/>
              <a:gd name="connsiteX1" fmla="*/ 12192000 w 12192000"/>
              <a:gd name="connsiteY1" fmla="*/ 0 h 6904314"/>
              <a:gd name="connsiteX2" fmla="*/ 12192000 w 12192000"/>
              <a:gd name="connsiteY2" fmla="*/ 6904314 h 6904314"/>
              <a:gd name="connsiteX3" fmla="*/ 0 w 12192000"/>
              <a:gd name="connsiteY3" fmla="*/ 6904314 h 6904314"/>
              <a:gd name="connsiteX4" fmla="*/ 0 w 12192000"/>
              <a:gd name="connsiteY4" fmla="*/ 0 h 6904314"/>
              <a:gd name="connsiteX0" fmla="*/ 0 w 12192000"/>
              <a:gd name="connsiteY0" fmla="*/ 0 h 6904314"/>
              <a:gd name="connsiteX1" fmla="*/ 12192000 w 12192000"/>
              <a:gd name="connsiteY1" fmla="*/ 0 h 6904314"/>
              <a:gd name="connsiteX2" fmla="*/ 12192000 w 12192000"/>
              <a:gd name="connsiteY2" fmla="*/ 6904314 h 6904314"/>
              <a:gd name="connsiteX3" fmla="*/ 0 w 12192000"/>
              <a:gd name="connsiteY3" fmla="*/ 6856689 h 6904314"/>
              <a:gd name="connsiteX4" fmla="*/ 0 w 12192000"/>
              <a:gd name="connsiteY4" fmla="*/ 0 h 6904314"/>
              <a:gd name="connsiteX0" fmla="*/ 0 w 12192000"/>
              <a:gd name="connsiteY0" fmla="*/ 0 h 6856689"/>
              <a:gd name="connsiteX1" fmla="*/ 12192000 w 12192000"/>
              <a:gd name="connsiteY1" fmla="*/ 0 h 6856689"/>
              <a:gd name="connsiteX2" fmla="*/ 9134475 w 12192000"/>
              <a:gd name="connsiteY2" fmla="*/ 6847164 h 6856689"/>
              <a:gd name="connsiteX3" fmla="*/ 0 w 12192000"/>
              <a:gd name="connsiteY3" fmla="*/ 6856689 h 6856689"/>
              <a:gd name="connsiteX4" fmla="*/ 0 w 12192000"/>
              <a:gd name="connsiteY4" fmla="*/ 0 h 6856689"/>
              <a:gd name="connsiteX0" fmla="*/ 0 w 9153525"/>
              <a:gd name="connsiteY0" fmla="*/ 9525 h 6866214"/>
              <a:gd name="connsiteX1" fmla="*/ 9153525 w 9153525"/>
              <a:gd name="connsiteY1" fmla="*/ 0 h 6866214"/>
              <a:gd name="connsiteX2" fmla="*/ 9134475 w 9153525"/>
              <a:gd name="connsiteY2" fmla="*/ 6856689 h 6866214"/>
              <a:gd name="connsiteX3" fmla="*/ 0 w 9153525"/>
              <a:gd name="connsiteY3" fmla="*/ 6866214 h 6866214"/>
              <a:gd name="connsiteX4" fmla="*/ 0 w 9153525"/>
              <a:gd name="connsiteY4" fmla="*/ 9525 h 686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6866214">
                <a:moveTo>
                  <a:pt x="0" y="9525"/>
                </a:moveTo>
                <a:lnTo>
                  <a:pt x="9153525" y="0"/>
                </a:lnTo>
                <a:lnTo>
                  <a:pt x="9134475" y="6856689"/>
                </a:lnTo>
                <a:lnTo>
                  <a:pt x="0" y="6866214"/>
                </a:lnTo>
                <a:lnTo>
                  <a:pt x="0" y="9525"/>
                </a:lnTo>
                <a:close/>
              </a:path>
            </a:pathLst>
          </a:custGeom>
          <a:solidFill>
            <a:srgbClr val="100F2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7"/>
          <p:cNvSpPr/>
          <p:nvPr userDrawn="1"/>
        </p:nvSpPr>
        <p:spPr>
          <a:xfrm>
            <a:off x="-13359" y="754743"/>
            <a:ext cx="12224105" cy="5286782"/>
          </a:xfrm>
          <a:custGeom>
            <a:avLst/>
            <a:gdLst>
              <a:gd name="connsiteX0" fmla="*/ 0 w 8328547"/>
              <a:gd name="connsiteY0" fmla="*/ 0 h 6858000"/>
              <a:gd name="connsiteX1" fmla="*/ 8328547 w 8328547"/>
              <a:gd name="connsiteY1" fmla="*/ 0 h 6858000"/>
              <a:gd name="connsiteX2" fmla="*/ 8328547 w 8328547"/>
              <a:gd name="connsiteY2" fmla="*/ 6858000 h 6858000"/>
              <a:gd name="connsiteX3" fmla="*/ 0 w 8328547"/>
              <a:gd name="connsiteY3" fmla="*/ 6858000 h 6858000"/>
              <a:gd name="connsiteX4" fmla="*/ 0 w 8328547"/>
              <a:gd name="connsiteY4" fmla="*/ 0 h 6858000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5271448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5425024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6689073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71648"/>
              <a:gd name="connsiteX1" fmla="*/ 8328547 w 8328547"/>
              <a:gd name="connsiteY1" fmla="*/ 0 h 6871648"/>
              <a:gd name="connsiteX2" fmla="*/ 6689074 w 8328547"/>
              <a:gd name="connsiteY2" fmla="*/ 6871648 h 6871648"/>
              <a:gd name="connsiteX3" fmla="*/ 0 w 8328547"/>
              <a:gd name="connsiteY3" fmla="*/ 6858000 h 6871648"/>
              <a:gd name="connsiteX4" fmla="*/ 0 w 8328547"/>
              <a:gd name="connsiteY4" fmla="*/ 0 h 6871648"/>
              <a:gd name="connsiteX0" fmla="*/ 0 w 8328547"/>
              <a:gd name="connsiteY0" fmla="*/ 0 h 6858000"/>
              <a:gd name="connsiteX1" fmla="*/ 8328547 w 8328547"/>
              <a:gd name="connsiteY1" fmla="*/ 0 h 6858000"/>
              <a:gd name="connsiteX2" fmla="*/ 5237978 w 8328547"/>
              <a:gd name="connsiteY2" fmla="*/ 1474148 h 6858000"/>
              <a:gd name="connsiteX3" fmla="*/ 0 w 8328547"/>
              <a:gd name="connsiteY3" fmla="*/ 6858000 h 6858000"/>
              <a:gd name="connsiteX4" fmla="*/ 0 w 8328547"/>
              <a:gd name="connsiteY4" fmla="*/ 0 h 6858000"/>
              <a:gd name="connsiteX0" fmla="*/ 10993 w 8339540"/>
              <a:gd name="connsiteY0" fmla="*/ 0 h 1549400"/>
              <a:gd name="connsiteX1" fmla="*/ 8339540 w 8339540"/>
              <a:gd name="connsiteY1" fmla="*/ 0 h 1549400"/>
              <a:gd name="connsiteX2" fmla="*/ 5248971 w 8339540"/>
              <a:gd name="connsiteY2" fmla="*/ 1474148 h 1549400"/>
              <a:gd name="connsiteX3" fmla="*/ 0 w 8339540"/>
              <a:gd name="connsiteY3" fmla="*/ 1549400 h 1549400"/>
              <a:gd name="connsiteX4" fmla="*/ 10993 w 8339540"/>
              <a:gd name="connsiteY4" fmla="*/ 0 h 1549400"/>
              <a:gd name="connsiteX0" fmla="*/ 10993 w 10580652"/>
              <a:gd name="connsiteY0" fmla="*/ 0 h 5157148"/>
              <a:gd name="connsiteX1" fmla="*/ 8339540 w 10580652"/>
              <a:gd name="connsiteY1" fmla="*/ 0 h 5157148"/>
              <a:gd name="connsiteX2" fmla="*/ 10580652 w 10580652"/>
              <a:gd name="connsiteY2" fmla="*/ 5157148 h 5157148"/>
              <a:gd name="connsiteX3" fmla="*/ 0 w 10580652"/>
              <a:gd name="connsiteY3" fmla="*/ 1549400 h 5157148"/>
              <a:gd name="connsiteX4" fmla="*/ 10993 w 10580652"/>
              <a:gd name="connsiteY4" fmla="*/ 0 h 5157148"/>
              <a:gd name="connsiteX0" fmla="*/ 10993 w 10580652"/>
              <a:gd name="connsiteY0" fmla="*/ 0 h 5157148"/>
              <a:gd name="connsiteX1" fmla="*/ 10571151 w 10580652"/>
              <a:gd name="connsiteY1" fmla="*/ 1587500 h 5157148"/>
              <a:gd name="connsiteX2" fmla="*/ 10580652 w 10580652"/>
              <a:gd name="connsiteY2" fmla="*/ 5157148 h 5157148"/>
              <a:gd name="connsiteX3" fmla="*/ 0 w 10580652"/>
              <a:gd name="connsiteY3" fmla="*/ 1549400 h 5157148"/>
              <a:gd name="connsiteX4" fmla="*/ 10993 w 10580652"/>
              <a:gd name="connsiteY4" fmla="*/ 0 h 5157148"/>
              <a:gd name="connsiteX0" fmla="*/ 488 w 10570147"/>
              <a:gd name="connsiteY0" fmla="*/ 0 h 5461000"/>
              <a:gd name="connsiteX1" fmla="*/ 10560646 w 10570147"/>
              <a:gd name="connsiteY1" fmla="*/ 1587500 h 5461000"/>
              <a:gd name="connsiteX2" fmla="*/ 10570147 w 10570147"/>
              <a:gd name="connsiteY2" fmla="*/ 5157148 h 5461000"/>
              <a:gd name="connsiteX3" fmla="*/ 11481 w 10570147"/>
              <a:gd name="connsiteY3" fmla="*/ 5461000 h 5461000"/>
              <a:gd name="connsiteX4" fmla="*/ 488 w 10570147"/>
              <a:gd name="connsiteY4" fmla="*/ 0 h 5461000"/>
              <a:gd name="connsiteX0" fmla="*/ 488 w 10570147"/>
              <a:gd name="connsiteY0" fmla="*/ 0 h 4229100"/>
              <a:gd name="connsiteX1" fmla="*/ 10560646 w 10570147"/>
              <a:gd name="connsiteY1" fmla="*/ 355600 h 4229100"/>
              <a:gd name="connsiteX2" fmla="*/ 10570147 w 10570147"/>
              <a:gd name="connsiteY2" fmla="*/ 3925248 h 4229100"/>
              <a:gd name="connsiteX3" fmla="*/ 11481 w 10570147"/>
              <a:gd name="connsiteY3" fmla="*/ 4229100 h 4229100"/>
              <a:gd name="connsiteX4" fmla="*/ 488 w 10570147"/>
              <a:gd name="connsiteY4" fmla="*/ 0 h 4229100"/>
              <a:gd name="connsiteX0" fmla="*/ 488 w 10570147"/>
              <a:gd name="connsiteY0" fmla="*/ 0 h 4325704"/>
              <a:gd name="connsiteX1" fmla="*/ 10560646 w 10570147"/>
              <a:gd name="connsiteY1" fmla="*/ 355600 h 4325704"/>
              <a:gd name="connsiteX2" fmla="*/ 10570147 w 10570147"/>
              <a:gd name="connsiteY2" fmla="*/ 3925248 h 4325704"/>
              <a:gd name="connsiteX3" fmla="*/ 11481 w 10570147"/>
              <a:gd name="connsiteY3" fmla="*/ 4325704 h 4325704"/>
              <a:gd name="connsiteX4" fmla="*/ 488 w 10570147"/>
              <a:gd name="connsiteY4" fmla="*/ 0 h 4325704"/>
              <a:gd name="connsiteX0" fmla="*/ 488 w 10570147"/>
              <a:gd name="connsiteY0" fmla="*/ 0 h 4003691"/>
              <a:gd name="connsiteX1" fmla="*/ 10560646 w 10570147"/>
              <a:gd name="connsiteY1" fmla="*/ 355600 h 4003691"/>
              <a:gd name="connsiteX2" fmla="*/ 10570147 w 10570147"/>
              <a:gd name="connsiteY2" fmla="*/ 3925248 h 4003691"/>
              <a:gd name="connsiteX3" fmla="*/ 11481 w 10570147"/>
              <a:gd name="connsiteY3" fmla="*/ 4003691 h 4003691"/>
              <a:gd name="connsiteX4" fmla="*/ 488 w 10570147"/>
              <a:gd name="connsiteY4" fmla="*/ 0 h 4003691"/>
              <a:gd name="connsiteX0" fmla="*/ 1056 w 10570715"/>
              <a:gd name="connsiteY0" fmla="*/ 0 h 4035892"/>
              <a:gd name="connsiteX1" fmla="*/ 10561214 w 10570715"/>
              <a:gd name="connsiteY1" fmla="*/ 355600 h 4035892"/>
              <a:gd name="connsiteX2" fmla="*/ 10570715 w 10570715"/>
              <a:gd name="connsiteY2" fmla="*/ 3925248 h 4035892"/>
              <a:gd name="connsiteX3" fmla="*/ 1067 w 10570715"/>
              <a:gd name="connsiteY3" fmla="*/ 4035892 h 4035892"/>
              <a:gd name="connsiteX4" fmla="*/ 1056 w 10570715"/>
              <a:gd name="connsiteY4" fmla="*/ 0 h 4035892"/>
              <a:gd name="connsiteX0" fmla="*/ 1056 w 10570715"/>
              <a:gd name="connsiteY0" fmla="*/ 0 h 4035892"/>
              <a:gd name="connsiteX1" fmla="*/ 10561214 w 10570715"/>
              <a:gd name="connsiteY1" fmla="*/ 217822 h 4035892"/>
              <a:gd name="connsiteX2" fmla="*/ 10570715 w 10570715"/>
              <a:gd name="connsiteY2" fmla="*/ 3925248 h 4035892"/>
              <a:gd name="connsiteX3" fmla="*/ 1067 w 10570715"/>
              <a:gd name="connsiteY3" fmla="*/ 4035892 h 4035892"/>
              <a:gd name="connsiteX4" fmla="*/ 1056 w 10570715"/>
              <a:gd name="connsiteY4" fmla="*/ 0 h 40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0715" h="4035892">
                <a:moveTo>
                  <a:pt x="1056" y="0"/>
                </a:moveTo>
                <a:lnTo>
                  <a:pt x="10561214" y="217822"/>
                </a:lnTo>
                <a:lnTo>
                  <a:pt x="10570715" y="3925248"/>
                </a:lnTo>
                <a:lnTo>
                  <a:pt x="1067" y="4035892"/>
                </a:lnTo>
                <a:cubicBezTo>
                  <a:pt x="4731" y="3519425"/>
                  <a:pt x="-2608" y="516467"/>
                  <a:pt x="105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48"/>
          <p:cNvSpPr>
            <a:spLocks noGrp="1"/>
          </p:cNvSpPr>
          <p:nvPr>
            <p:ph sz="quarter" idx="13"/>
          </p:nvPr>
        </p:nvSpPr>
        <p:spPr>
          <a:xfrm>
            <a:off x="1570718" y="2897415"/>
            <a:ext cx="9050564" cy="577850"/>
          </a:xfrm>
        </p:spPr>
        <p:txBody>
          <a:bodyPr>
            <a:noAutofit/>
          </a:bodyPr>
          <a:lstStyle>
            <a:lvl1pPr marL="0" indent="0" algn="ctr">
              <a:buFont typeface="+mj-lt"/>
              <a:buNone/>
              <a:defRPr sz="3200" b="1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altLang="ko-KR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69764" y="6627315"/>
            <a:ext cx="2010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baseline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ko-KR" sz="12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altLang="ko-KR" sz="1200" b="1" baseline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2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ecurity &amp; </a:t>
            </a:r>
            <a:r>
              <a:rPr lang="en-US" altLang="ko-KR" sz="1200" b="1" baseline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altLang="ko-KR" sz="12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LAB</a:t>
            </a:r>
            <a:endParaRPr lang="ko-KR" altLang="en-US" sz="1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" y="5999157"/>
            <a:ext cx="1444633" cy="1444633"/>
          </a:xfrm>
          <a:prstGeom prst="rect">
            <a:avLst/>
          </a:prstGeom>
        </p:spPr>
      </p:pic>
      <p:cxnSp>
        <p:nvCxnSpPr>
          <p:cNvPr id="21" name="직선 연결선 20"/>
          <p:cNvCxnSpPr/>
          <p:nvPr userDrawn="1"/>
        </p:nvCxnSpPr>
        <p:spPr>
          <a:xfrm>
            <a:off x="1570718" y="3655709"/>
            <a:ext cx="9050564" cy="19049"/>
          </a:xfrm>
          <a:prstGeom prst="line">
            <a:avLst/>
          </a:prstGeom>
          <a:ln w="19050">
            <a:solidFill>
              <a:srgbClr val="171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 userDrawn="1"/>
        </p:nvSpPr>
        <p:spPr>
          <a:xfrm>
            <a:off x="10618289" y="3626593"/>
            <a:ext cx="93980" cy="96330"/>
          </a:xfrm>
          <a:prstGeom prst="ellipse">
            <a:avLst/>
          </a:prstGeom>
          <a:solidFill>
            <a:srgbClr val="171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>
            <a:off x="1479119" y="3607544"/>
            <a:ext cx="93980" cy="96330"/>
          </a:xfrm>
          <a:prstGeom prst="ellipse">
            <a:avLst/>
          </a:prstGeom>
          <a:solidFill>
            <a:srgbClr val="171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7541260" y="3903367"/>
            <a:ext cx="3077755" cy="786253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6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B080-7AD5-C510-E839-F4FECC8E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3A157-6C59-8400-D9E8-DF541B66B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9C4CE-B6A9-9D8F-E83E-0A331A59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92437-FCE3-BD9D-A8E3-4DC29678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70629-37A7-DF37-8365-608E7E9C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5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FDC00-AD09-0A01-0D9A-D7DD2C4E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E8669-C285-430B-F494-08D471778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B55D6-A718-71D2-7832-BB32D2D7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EDB00-4160-96CC-12B8-5C3874F2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3D485-4020-D1F7-FD3E-D4C7B614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1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F48FA-3D45-DC5C-1ADB-FB1E989F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9D0A4-087A-047A-034E-3C611D57F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287D10-9873-F9A7-9A2B-8018EDFA1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3B7627-9CBE-2ABA-9B93-88BE2306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3F3A6E-7A5E-E7A6-DC62-FB1C4381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E29C0-2A32-A08C-667E-F03C4A84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2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CB857-EE52-8B63-0815-58DB8D56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84FD45-98CC-309F-C6E4-32A4CE892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CB72D-77D5-D29A-7E22-2C0E6F00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17DD70-5042-4578-7D7B-98C8F7641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8D2E2A-2390-4FAD-85AA-CDB2A747E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A5C5D2-DE12-C0CE-DDF8-2CAEEBF4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2803D8-12F9-F7FE-36E7-2D9A4393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08E54C-B7CA-F416-F67B-BBC9E3A9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9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C65B4-BFBE-6BD6-95B8-CDA745E2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10EDAD-70E9-D8CF-1C4F-878E78A1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FA5787-66FF-006A-CBB2-02CBFAA1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9D390-5DFA-9DDB-91C4-FBF30139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9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F14DEF-7107-0A2B-0C5A-8F00FB04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09E488-03F5-DC04-F00E-E0607F2D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1E793-A237-D402-1149-017BDA1C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94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41EF1-5923-8EE3-7B21-4243B291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9A2555-D4E6-BAC5-D692-38AC94742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EF766-CFBC-289A-3840-52A38C32F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63CC2-E08F-EC85-13C1-51AC8C2F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84197-F77D-9CD6-8197-34E4F707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B239F5-5693-53D8-71E5-DEA2F216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F3E66-D87F-71BA-F00D-1CE194F9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53DB13-2719-765F-B4DB-44528569F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3473EB-0686-77CF-0745-72C3A33C1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929CAB-7876-7E78-01D2-344E3F75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D4DE9B-F64A-278B-20D8-F3A0A24F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39A75-620B-E77A-B34E-11D800A3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6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ECB051-25B3-8679-7174-0320631A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D92A8-6275-D659-F058-1F6F14B29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811DE-8FE6-5B9E-8BA9-E53FF0B3F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53B96-3615-44A5-834C-AC4832D75DB1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4FB89-271D-6F14-A63A-4A4B73C53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5CC045-FD4D-3370-CF92-8FC9C0F76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F9B95B-CCB9-4796-B2CA-5A624FC13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5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0874" y="2228785"/>
            <a:ext cx="7691651" cy="1267610"/>
          </a:xfrm>
        </p:spPr>
        <p:txBody>
          <a:bodyPr>
            <a:normAutofit/>
          </a:bodyPr>
          <a:lstStyle/>
          <a:p>
            <a:pPr lvl="0">
              <a:defRPr lang="ko-KR"/>
            </a:pPr>
            <a:r>
              <a:rPr lang="ko-KR" altLang="en-US" dirty="0"/>
              <a:t>스마트폰 </a:t>
            </a:r>
            <a:r>
              <a:rPr lang="en-US" altLang="ko-KR" dirty="0"/>
              <a:t>&lt;-&gt; </a:t>
            </a:r>
            <a:r>
              <a:rPr lang="ko-KR" altLang="en-US" dirty="0"/>
              <a:t>차량의 시스템 시간 변경에 따른 </a:t>
            </a:r>
            <a:r>
              <a:rPr lang="en-US" altLang="ko-KR" dirty="0"/>
              <a:t>S21 </a:t>
            </a:r>
            <a:r>
              <a:rPr lang="ko-KR" altLang="en-US" dirty="0"/>
              <a:t>로그 분석 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30873" y="3632169"/>
            <a:ext cx="3779653" cy="833685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defRPr lang="ko-KR"/>
            </a:pPr>
            <a:r>
              <a:rPr lang="en-US" altLang="ko-KR" dirty="0"/>
              <a:t>2024.06.28(</a:t>
            </a:r>
            <a:r>
              <a:rPr lang="ko-KR" altLang="en-US" dirty="0"/>
              <a:t>금</a:t>
            </a:r>
            <a:r>
              <a:rPr lang="en-US" altLang="ko-KR" dirty="0"/>
              <a:t>)</a:t>
            </a:r>
          </a:p>
          <a:p>
            <a:pPr lvl="0">
              <a:lnSpc>
                <a:spcPct val="90000"/>
              </a:lnSpc>
              <a:spcBef>
                <a:spcPct val="42000"/>
              </a:spcBef>
              <a:defRPr lang="ko-KR"/>
            </a:pPr>
            <a:r>
              <a:rPr lang="ko-KR" altLang="en-US" sz="1700" dirty="0"/>
              <a:t>모바일시스템공학과 </a:t>
            </a:r>
            <a:r>
              <a:rPr lang="en-US" altLang="ko-KR" sz="1700" dirty="0"/>
              <a:t>20</a:t>
            </a:r>
            <a:r>
              <a:rPr lang="ko-KR" altLang="en-US" sz="1700" dirty="0"/>
              <a:t>학번 조민혁</a:t>
            </a:r>
            <a:endParaRPr lang="en-US" altLang="ko-KR" sz="17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Step5) </a:t>
            </a:r>
            <a:r>
              <a:rPr lang="en-US" altLang="ko-KR" sz="1600" b="1" dirty="0"/>
              <a:t>“</a:t>
            </a:r>
            <a:r>
              <a:rPr lang="en-US" altLang="ko-KR" sz="1600" b="1" dirty="0" err="1"/>
              <a:t>adb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bugreport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파일명</a:t>
            </a:r>
            <a:r>
              <a:rPr lang="en-US" altLang="ko-KR" sz="1600" b="1" dirty="0"/>
              <a:t>.zip”</a:t>
            </a:r>
            <a:r>
              <a:rPr lang="ko-KR" altLang="en-US" sz="1600" dirty="0"/>
              <a:t>을 통한 로그 압축 파일 추출</a:t>
            </a: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/data/log/</a:t>
            </a:r>
            <a:r>
              <a:rPr lang="en-US" altLang="ko-KR" sz="1600" dirty="0" err="1"/>
              <a:t>bt</a:t>
            </a:r>
            <a:r>
              <a:rPr lang="en-US" altLang="ko-KR" sz="1600" dirty="0"/>
              <a:t> </a:t>
            </a:r>
            <a:r>
              <a:rPr lang="ko-KR" altLang="en-US" sz="1600" dirty="0"/>
              <a:t>경로에 </a:t>
            </a:r>
            <a:r>
              <a:rPr lang="en-US" altLang="ko-KR" sz="1600" dirty="0"/>
              <a:t>btsnoop_hci.txt </a:t>
            </a:r>
            <a:r>
              <a:rPr lang="ko-KR" altLang="en-US" sz="1600" dirty="0"/>
              <a:t>파일 있는 것 확인 가능</a:t>
            </a:r>
            <a:endParaRPr lang="en-US" altLang="ko-KR" sz="1600" dirty="0"/>
          </a:p>
          <a:p>
            <a:pPr marL="0" indent="0">
              <a:buNone/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ko-KR" altLang="en-US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10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5FC8D-F4CE-11A0-C921-617C3766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7" y="1272665"/>
            <a:ext cx="12064753" cy="5840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440A7D-14DA-2FB4-05EF-F4DB9245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3" y="2487198"/>
            <a:ext cx="7968539" cy="434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51C91D-39B2-2EB1-6DFD-ED82D1D2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35923"/>
            <a:ext cx="7011378" cy="147658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B72B89E-C7AC-E176-A6A2-329CD8D2E4EF}"/>
              </a:ext>
            </a:extLst>
          </p:cNvPr>
          <p:cNvSpPr/>
          <p:nvPr/>
        </p:nvSpPr>
        <p:spPr>
          <a:xfrm>
            <a:off x="5160885" y="3764956"/>
            <a:ext cx="1997476" cy="7845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F5A6EE-FD80-48DD-FD9C-011B998B3D32}"/>
              </a:ext>
            </a:extLst>
          </p:cNvPr>
          <p:cNvSpPr/>
          <p:nvPr/>
        </p:nvSpPr>
        <p:spPr>
          <a:xfrm>
            <a:off x="1309456" y="4959688"/>
            <a:ext cx="1504765" cy="3757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439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Step6) </a:t>
            </a:r>
            <a:r>
              <a:rPr lang="en-US" altLang="ko-KR" sz="1600" dirty="0" err="1"/>
              <a:t>WireShark</a:t>
            </a:r>
            <a:r>
              <a:rPr lang="ko-KR" altLang="en-US" sz="1600" dirty="0"/>
              <a:t>를 통한 로그 데이터 분석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11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1B743-CBA9-54E3-016B-71E81EDC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99" y="1373964"/>
            <a:ext cx="7913582" cy="43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380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1600" dirty="0"/>
              <a:t>각 이벤트에 대한 로그 데이터</a:t>
            </a:r>
            <a:endParaRPr lang="en-US" altLang="ko-KR" sz="1600" dirty="0"/>
          </a:p>
          <a:p>
            <a:pPr>
              <a:defRPr lang="ko-KR" altLang="en-US"/>
            </a:pPr>
            <a:r>
              <a:rPr lang="en-US" altLang="ko-KR" sz="1600" dirty="0"/>
              <a:t>Event1 : </a:t>
            </a:r>
            <a:r>
              <a:rPr lang="ko-KR" altLang="en-US" sz="1600" dirty="0"/>
              <a:t>기기 연결 에 대한 로그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12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19AC37-B261-9E54-AB00-1A764D6D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2" y="1698194"/>
            <a:ext cx="11301274" cy="346161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D6870FE-8ED6-EA6C-AA20-C3FA1BF36F87}"/>
              </a:ext>
            </a:extLst>
          </p:cNvPr>
          <p:cNvSpPr/>
          <p:nvPr/>
        </p:nvSpPr>
        <p:spPr>
          <a:xfrm>
            <a:off x="6489577" y="2074445"/>
            <a:ext cx="4092606" cy="12724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20D83F-5766-5C8A-E6DF-A9331AAC9369}"/>
              </a:ext>
            </a:extLst>
          </p:cNvPr>
          <p:cNvSpPr/>
          <p:nvPr/>
        </p:nvSpPr>
        <p:spPr>
          <a:xfrm>
            <a:off x="1601491" y="2228340"/>
            <a:ext cx="4208756" cy="4823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8559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Event3,4 (</a:t>
            </a:r>
            <a:r>
              <a:rPr lang="ko-KR" altLang="en-US" sz="1600" dirty="0"/>
              <a:t>음악 재생</a:t>
            </a:r>
            <a:r>
              <a:rPr lang="en-US" altLang="ko-KR" sz="1600" dirty="0"/>
              <a:t>, </a:t>
            </a:r>
            <a:r>
              <a:rPr lang="ko-KR" altLang="en-US" sz="1600" dirty="0"/>
              <a:t>노이즈 캔슬링으로 켰다 꺼보기</a:t>
            </a:r>
            <a:r>
              <a:rPr lang="en-US" altLang="ko-KR" sz="1600" dirty="0"/>
              <a:t>), </a:t>
            </a:r>
            <a:r>
              <a:rPr lang="ko-KR" altLang="en-US" sz="1600" dirty="0"/>
              <a:t>음악 멈추기 에 대한 로그</a:t>
            </a: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</a:t>
            </a:r>
            <a:r>
              <a:rPr lang="ko-KR" altLang="en-US" sz="1600" dirty="0"/>
              <a:t>오디오 데이터 전송을 위한 준비하는 것 확인 가능 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13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0EC688-B6B9-53B6-1BA3-DEE4751E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1266360"/>
            <a:ext cx="11620870" cy="208052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304AA9-ECF3-194A-ABFE-4674BF78A650}"/>
              </a:ext>
            </a:extLst>
          </p:cNvPr>
          <p:cNvSpPr/>
          <p:nvPr/>
        </p:nvSpPr>
        <p:spPr>
          <a:xfrm>
            <a:off x="6439824" y="1257483"/>
            <a:ext cx="4426444" cy="14768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99446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Event6 : </a:t>
            </a:r>
            <a:r>
              <a:rPr lang="ko-KR" altLang="en-US" sz="1600" dirty="0"/>
              <a:t>통화에 대한 로그</a:t>
            </a: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</a:t>
            </a:r>
            <a:r>
              <a:rPr lang="ko-KR" altLang="en-US" sz="1600" dirty="0"/>
              <a:t>각 프로토콜과 메시지를 주고받으며 통화</a:t>
            </a:r>
            <a:r>
              <a:rPr lang="en-US" altLang="ko-KR" sz="1600" dirty="0"/>
              <a:t>, </a:t>
            </a:r>
            <a:r>
              <a:rPr lang="ko-KR" altLang="en-US" sz="1600" dirty="0"/>
              <a:t>통화 끊기 하고 있음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14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1D8664-D275-D0E4-17DE-6D12BFFE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1" y="1257483"/>
            <a:ext cx="10469436" cy="303889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2245B39-05F5-C68C-D834-63BBF8C2FF1A}"/>
              </a:ext>
            </a:extLst>
          </p:cNvPr>
          <p:cNvSpPr/>
          <p:nvPr/>
        </p:nvSpPr>
        <p:spPr>
          <a:xfrm>
            <a:off x="8478174" y="1257483"/>
            <a:ext cx="3009531" cy="32434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7690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Event7: </a:t>
            </a:r>
            <a:r>
              <a:rPr lang="ko-KR" altLang="en-US" sz="1600" dirty="0"/>
              <a:t>연결 해제에 대한 로그</a:t>
            </a: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</a:t>
            </a:r>
            <a:r>
              <a:rPr lang="ko-KR" altLang="en-US" sz="1600" dirty="0"/>
              <a:t>연결 해제 로그 메시지를 확인할 수 있음</a:t>
            </a: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  <a:defRPr lang="ko-KR" altLang="en-US"/>
            </a:pPr>
            <a:endParaRPr lang="en-US" altLang="ko-KR" sz="1600" dirty="0"/>
          </a:p>
          <a:p>
            <a:pPr>
              <a:buFont typeface="Symbol" panose="05050102010706020507" pitchFamily="18" charset="2"/>
              <a:buChar char="Þ"/>
              <a:defRPr lang="ko-KR" altLang="en-US"/>
            </a:pPr>
            <a:r>
              <a:rPr lang="ko-KR" altLang="en-US" sz="1600" dirty="0"/>
              <a:t>이러한 아이디어를 바탕으로 </a:t>
            </a:r>
            <a:r>
              <a:rPr lang="ko-KR" altLang="en-US" sz="1600" dirty="0" err="1"/>
              <a:t>리빙랩</a:t>
            </a:r>
            <a:r>
              <a:rPr lang="ko-KR" altLang="en-US" sz="1600" dirty="0"/>
              <a:t> 실험</a:t>
            </a:r>
            <a:endParaRPr lang="en-US" altLang="ko-KR" sz="1600" dirty="0"/>
          </a:p>
          <a:p>
            <a:pPr>
              <a:buFont typeface="Symbol" panose="05050102010706020507" pitchFamily="18" charset="2"/>
              <a:buChar char="Þ"/>
              <a:defRPr lang="ko-KR" altLang="en-US"/>
            </a:pPr>
            <a:r>
              <a:rPr lang="ko-KR" altLang="en-US" sz="1600" dirty="0"/>
              <a:t>이후 </a:t>
            </a:r>
            <a:r>
              <a:rPr lang="en-US" altLang="ko-KR" sz="1600" dirty="0"/>
              <a:t>S21</a:t>
            </a:r>
            <a:r>
              <a:rPr lang="ko-KR" altLang="en-US" sz="1600" dirty="0"/>
              <a:t>에 누적되는 블루투스 로그 데이터 분석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15</a:t>
            </a:fld>
            <a:r>
              <a:rPr lang="en-US" altLang="ko-KR"/>
              <a:t>-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D6110D-1D40-B596-B70C-CFAF1466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2" y="1191690"/>
            <a:ext cx="11639921" cy="246123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D1FCF5E-DEE5-9976-9A50-4C3DF706E0AF}"/>
              </a:ext>
            </a:extLst>
          </p:cNvPr>
          <p:cNvSpPr/>
          <p:nvPr/>
        </p:nvSpPr>
        <p:spPr>
          <a:xfrm>
            <a:off x="6381749" y="681037"/>
            <a:ext cx="3009531" cy="32434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5351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007923" y="2991544"/>
            <a:ext cx="8090292" cy="723507"/>
          </a:xfrm>
        </p:spPr>
        <p:txBody>
          <a:bodyPr>
            <a:noAutofit/>
          </a:bodyPr>
          <a:lstStyle/>
          <a:p>
            <a:pPr lvl="0">
              <a:defRPr lang="ko-KR"/>
            </a:pPr>
            <a:r>
              <a:rPr lang="ko-KR" altLang="en-US" dirty="0"/>
              <a:t>실험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81181" y="2800651"/>
            <a:ext cx="1146399" cy="914400"/>
          </a:xfrm>
        </p:spPr>
        <p:txBody>
          <a:bodyPr/>
          <a:lstStyle/>
          <a:p>
            <a:pPr lvl="0">
              <a:defRPr lang="ko-KR"/>
            </a:pPr>
            <a:r>
              <a:rPr lang="en-US" altLang="ko-KR" dirty="0"/>
              <a:t>02	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438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실험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1600" dirty="0"/>
              <a:t>실험 시작일 </a:t>
            </a:r>
            <a:r>
              <a:rPr lang="en-US" altLang="ko-KR" sz="1600" dirty="0"/>
              <a:t>: 2024/06/26, 14:20</a:t>
            </a:r>
          </a:p>
          <a:p>
            <a:pPr>
              <a:defRPr lang="ko-KR" altLang="en-US"/>
            </a:pPr>
            <a:r>
              <a:rPr lang="ko-KR" altLang="en-US" sz="1600" dirty="0"/>
              <a:t>전제 </a:t>
            </a:r>
            <a:r>
              <a:rPr lang="en-US" altLang="ko-KR" sz="1600" dirty="0"/>
              <a:t>: </a:t>
            </a:r>
            <a:r>
              <a:rPr lang="ko-KR" altLang="en-US" sz="1600" dirty="0"/>
              <a:t>차량의 시스템 시간이 알 수 없는 이유로 </a:t>
            </a:r>
            <a:r>
              <a:rPr lang="en-US" altLang="ko-KR" sz="1600" dirty="0"/>
              <a:t>2033/10/24, 18:49</a:t>
            </a:r>
            <a:r>
              <a:rPr lang="ko-KR" altLang="en-US" sz="1600" dirty="0"/>
              <a:t>로 맞춰져 있는 상태</a:t>
            </a:r>
            <a:endParaRPr lang="en-US" altLang="ko-KR" sz="1600" dirty="0"/>
          </a:p>
          <a:p>
            <a:pPr>
              <a:defRPr lang="ko-KR" altLang="en-US"/>
            </a:pPr>
            <a:r>
              <a:rPr lang="ko-KR" altLang="en-US" sz="1600" dirty="0"/>
              <a:t>시나리오</a:t>
            </a: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Scenario 1) S21 -&gt; </a:t>
            </a:r>
            <a:r>
              <a:rPr lang="ko-KR" altLang="en-US" sz="1600" dirty="0"/>
              <a:t>시스템 시간 </a:t>
            </a:r>
            <a:r>
              <a:rPr lang="ko-KR" altLang="en-US" sz="1600" dirty="0" err="1"/>
              <a:t>따르게함</a:t>
            </a:r>
            <a:r>
              <a:rPr lang="en-US" altLang="ko-KR" sz="1600" dirty="0"/>
              <a:t>(24/06/26, 14:25)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	   </a:t>
            </a:r>
            <a:r>
              <a:rPr lang="ko-KR" altLang="en-US" sz="1600" dirty="0"/>
              <a:t>차량 </a:t>
            </a:r>
            <a:r>
              <a:rPr lang="en-US" altLang="ko-KR" sz="1600" dirty="0"/>
              <a:t>-&gt; </a:t>
            </a:r>
            <a:r>
              <a:rPr lang="ko-KR" altLang="en-US" sz="1600" dirty="0"/>
              <a:t>시간 조작 </a:t>
            </a:r>
            <a:r>
              <a:rPr lang="en-US" altLang="ko-KR" sz="1600" dirty="0"/>
              <a:t>(33/10/24, 18:49 -&gt; 24/06/26, 14:25)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==================================================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Scenario 2) S21 -&gt; </a:t>
            </a:r>
            <a:r>
              <a:rPr lang="ko-KR" altLang="en-US" sz="1600" dirty="0"/>
              <a:t>시간 조작</a:t>
            </a:r>
            <a:r>
              <a:rPr lang="en-US" altLang="ko-KR" sz="1600" dirty="0"/>
              <a:t>(24/06/26, 14:25 -&gt; 20/08/02, 05:00), </a:t>
            </a:r>
            <a:r>
              <a:rPr lang="ko-KR" altLang="en-US" sz="1600" dirty="0"/>
              <a:t>현재 </a:t>
            </a:r>
            <a:r>
              <a:rPr lang="en-US" altLang="ko-KR" sz="1600" dirty="0"/>
              <a:t>-&gt; </a:t>
            </a:r>
            <a:r>
              <a:rPr lang="ko-KR" altLang="en-US" sz="1600" dirty="0"/>
              <a:t>과거</a:t>
            </a: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	  </a:t>
            </a:r>
            <a:r>
              <a:rPr lang="ko-KR" altLang="en-US" sz="1600" dirty="0"/>
              <a:t>차량 </a:t>
            </a:r>
            <a:r>
              <a:rPr lang="en-US" altLang="ko-KR" sz="1600" dirty="0"/>
              <a:t>-&gt; </a:t>
            </a:r>
            <a:r>
              <a:rPr lang="ko-KR" altLang="en-US" sz="1600" dirty="0"/>
              <a:t>시스템 시간</a:t>
            </a:r>
            <a:r>
              <a:rPr lang="en-US" altLang="ko-KR" sz="1600" dirty="0"/>
              <a:t>(33/10/24, 18:49)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==================================================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Scenario 3) S21 -&gt; </a:t>
            </a:r>
            <a:r>
              <a:rPr lang="ko-KR" altLang="en-US" sz="1600" dirty="0"/>
              <a:t>시간 조작</a:t>
            </a:r>
            <a:r>
              <a:rPr lang="en-US" altLang="ko-KR" sz="1600" dirty="0"/>
              <a:t>(24/06/26, 14:25 -&gt; 34/08/30, 22:00), </a:t>
            </a:r>
            <a:r>
              <a:rPr lang="ko-KR" altLang="en-US" sz="1600" dirty="0"/>
              <a:t>현재 </a:t>
            </a:r>
            <a:r>
              <a:rPr lang="en-US" altLang="ko-KR" sz="1600" dirty="0"/>
              <a:t>-&gt; </a:t>
            </a:r>
            <a:r>
              <a:rPr lang="ko-KR" altLang="en-US" sz="1600" dirty="0"/>
              <a:t>미래</a:t>
            </a: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	  </a:t>
            </a:r>
            <a:r>
              <a:rPr lang="ko-KR" altLang="en-US" sz="1600" dirty="0"/>
              <a:t>차량 </a:t>
            </a:r>
            <a:r>
              <a:rPr lang="en-US" altLang="ko-KR" sz="1600" dirty="0"/>
              <a:t>-&gt; </a:t>
            </a:r>
            <a:r>
              <a:rPr lang="ko-KR" altLang="en-US" sz="1600" dirty="0"/>
              <a:t>시스템 시간</a:t>
            </a:r>
            <a:r>
              <a:rPr lang="en-US" altLang="ko-KR" sz="1600" dirty="0"/>
              <a:t>(33/10/24, 18:49)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17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572304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057E4-119D-CEF9-5900-300AD3CA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C8B38-A38C-67D4-CA21-31A20247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각 시나리오에 대한 </a:t>
            </a:r>
            <a:r>
              <a:rPr lang="en-US" altLang="ko-KR" dirty="0"/>
              <a:t>EVENT </a:t>
            </a:r>
            <a:r>
              <a:rPr lang="ko-KR" altLang="en-US" dirty="0"/>
              <a:t>발생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Scenario 1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>EVENT</a:t>
            </a:r>
          </a:p>
          <a:p>
            <a:pPr>
              <a:buFontTx/>
              <a:buChar char="-"/>
            </a:pPr>
            <a:r>
              <a:rPr lang="ko-KR" altLang="en-US" sz="1600" dirty="0"/>
              <a:t>음악 </a:t>
            </a:r>
            <a:r>
              <a:rPr lang="en-US" altLang="ko-KR" sz="1600" dirty="0"/>
              <a:t>: </a:t>
            </a:r>
            <a:r>
              <a:rPr lang="ko-KR" altLang="en-US" sz="1600" dirty="0"/>
              <a:t>음악 재생</a:t>
            </a:r>
            <a:r>
              <a:rPr lang="en-US" altLang="ko-KR" sz="1600" dirty="0"/>
              <a:t>, </a:t>
            </a:r>
            <a:r>
              <a:rPr lang="ko-KR" altLang="en-US" sz="1600" dirty="0"/>
              <a:t>음악 멈추기</a:t>
            </a:r>
            <a:r>
              <a:rPr lang="en-US" altLang="ko-KR" sz="1600" dirty="0"/>
              <a:t>, </a:t>
            </a:r>
            <a:r>
              <a:rPr lang="ko-KR" altLang="en-US" sz="1600" dirty="0"/>
              <a:t>볼륨 조절</a:t>
            </a:r>
            <a:r>
              <a:rPr lang="en-US" altLang="ko-KR" sz="1600" dirty="0"/>
              <a:t>, 10</a:t>
            </a:r>
            <a:r>
              <a:rPr lang="ko-KR" altLang="en-US" sz="1600" dirty="0"/>
              <a:t>초 뒤로 넘기기</a:t>
            </a:r>
            <a:r>
              <a:rPr lang="en-US" altLang="ko-KR" sz="1600" dirty="0"/>
              <a:t>, 10</a:t>
            </a:r>
            <a:r>
              <a:rPr lang="ko-KR" altLang="en-US" sz="1600" dirty="0"/>
              <a:t>초 앞으로 넘기기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통화 </a:t>
            </a:r>
            <a:r>
              <a:rPr lang="en-US" altLang="ko-KR" sz="1600" dirty="0"/>
              <a:t>: </a:t>
            </a:r>
            <a:r>
              <a:rPr lang="ko-KR" altLang="en-US" sz="1600" dirty="0"/>
              <a:t>통화 걸기</a:t>
            </a:r>
            <a:r>
              <a:rPr lang="en-US" altLang="ko-KR" sz="1600" dirty="0"/>
              <a:t>, </a:t>
            </a:r>
            <a:r>
              <a:rPr lang="ko-KR" altLang="en-US" sz="1600" dirty="0"/>
              <a:t>통화 받기</a:t>
            </a:r>
            <a:r>
              <a:rPr lang="en-US" altLang="ko-KR" sz="1600" dirty="0"/>
              <a:t>, </a:t>
            </a:r>
            <a:r>
              <a:rPr lang="ko-KR" altLang="en-US" sz="1600" dirty="0"/>
              <a:t>통화 </a:t>
            </a:r>
            <a:r>
              <a:rPr lang="ko-KR" altLang="en-US" sz="1600" dirty="0" err="1"/>
              <a:t>안받기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양 기기에서 모두 진행</a:t>
            </a:r>
            <a:r>
              <a:rPr lang="en-US" altLang="ko-KR" sz="1600" dirty="0"/>
              <a:t>)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Scenario 2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>EVENT (</a:t>
            </a:r>
            <a:r>
              <a:rPr lang="ko-KR" altLang="en-US" sz="1800" dirty="0"/>
              <a:t>시스템 시간을 따르지 않으니 음악을 실행하기 위한 어플 실행 불가</a:t>
            </a:r>
            <a:r>
              <a:rPr lang="en-US" altLang="ko-KR" sz="1800" dirty="0"/>
              <a:t>)</a:t>
            </a:r>
          </a:p>
          <a:p>
            <a:pPr>
              <a:buFontTx/>
              <a:buChar char="-"/>
            </a:pPr>
            <a:r>
              <a:rPr lang="ko-KR" altLang="en-US" sz="1600" dirty="0"/>
              <a:t>통화 </a:t>
            </a:r>
            <a:r>
              <a:rPr lang="en-US" altLang="ko-KR" sz="1600" dirty="0"/>
              <a:t>: </a:t>
            </a:r>
            <a:r>
              <a:rPr lang="ko-KR" altLang="en-US" sz="1600" dirty="0"/>
              <a:t>통화 걸기</a:t>
            </a:r>
            <a:r>
              <a:rPr lang="en-US" altLang="ko-KR" sz="1600" dirty="0"/>
              <a:t>, </a:t>
            </a:r>
            <a:r>
              <a:rPr lang="ko-KR" altLang="en-US" sz="1600" dirty="0"/>
              <a:t>통화 받기</a:t>
            </a:r>
            <a:r>
              <a:rPr lang="en-US" altLang="ko-KR" sz="1600" dirty="0"/>
              <a:t>, </a:t>
            </a:r>
            <a:r>
              <a:rPr lang="ko-KR" altLang="en-US" sz="1600" dirty="0"/>
              <a:t>통화 </a:t>
            </a:r>
            <a:r>
              <a:rPr lang="ko-KR" altLang="en-US" sz="1600" dirty="0" err="1"/>
              <a:t>안받기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양 기기에서 모두 진행</a:t>
            </a:r>
            <a:r>
              <a:rPr lang="en-US" altLang="ko-KR" sz="1600" dirty="0"/>
              <a:t>)</a:t>
            </a:r>
          </a:p>
          <a:p>
            <a:pPr>
              <a:buFontTx/>
              <a:buChar char="-"/>
            </a:pP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/>
              <a:t>Scenario 3</a:t>
            </a:r>
            <a:r>
              <a:rPr lang="ko-KR" altLang="en-US" sz="1800" dirty="0"/>
              <a:t>에 대한 </a:t>
            </a:r>
            <a:r>
              <a:rPr lang="en-US" altLang="ko-KR" sz="1800" dirty="0"/>
              <a:t>EVENT</a:t>
            </a:r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600" dirty="0"/>
              <a:t>통화 </a:t>
            </a:r>
            <a:r>
              <a:rPr lang="en-US" altLang="ko-KR" sz="1600" dirty="0"/>
              <a:t>: </a:t>
            </a:r>
            <a:r>
              <a:rPr lang="ko-KR" altLang="en-US" sz="1600" dirty="0"/>
              <a:t>통화 걸기</a:t>
            </a:r>
            <a:r>
              <a:rPr lang="en-US" altLang="ko-KR" sz="1600" dirty="0"/>
              <a:t>, </a:t>
            </a:r>
            <a:r>
              <a:rPr lang="ko-KR" altLang="en-US" sz="1600" dirty="0"/>
              <a:t>통화 받기</a:t>
            </a:r>
            <a:r>
              <a:rPr lang="en-US" altLang="ko-KR" sz="1600" dirty="0"/>
              <a:t>, </a:t>
            </a:r>
            <a:r>
              <a:rPr lang="ko-KR" altLang="en-US" sz="1600" dirty="0"/>
              <a:t>통화 </a:t>
            </a:r>
            <a:r>
              <a:rPr lang="ko-KR" altLang="en-US" sz="1600" dirty="0" err="1"/>
              <a:t>안받기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양 기기에서 모두 진행</a:t>
            </a:r>
            <a:r>
              <a:rPr lang="en-US" altLang="ko-KR" sz="1600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4D1A9-3F40-FCE2-2372-90075B53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249D9435-6859-440C-9426-BC81D69B387D}" type="slidenum">
              <a:rPr lang="ko-KR" altLang="en-US" smtClean="0"/>
              <a:pPr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59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007923" y="2991544"/>
            <a:ext cx="8090292" cy="723507"/>
          </a:xfrm>
        </p:spPr>
        <p:txBody>
          <a:bodyPr>
            <a:noAutofit/>
          </a:bodyPr>
          <a:lstStyle/>
          <a:p>
            <a:pPr lvl="0">
              <a:defRPr lang="ko-KR"/>
            </a:pPr>
            <a:r>
              <a:rPr lang="ko-KR" altLang="en-US" dirty="0"/>
              <a:t>블루투스 로그 데이터 분석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81181" y="2800651"/>
            <a:ext cx="1146399" cy="914400"/>
          </a:xfrm>
        </p:spPr>
        <p:txBody>
          <a:bodyPr/>
          <a:lstStyle/>
          <a:p>
            <a:pPr lvl="0">
              <a:defRPr lang="ko-KR"/>
            </a:pPr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26465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665116" y="1054093"/>
            <a:ext cx="5995283" cy="529786"/>
          </a:xfrm>
          <a:prstGeom prst="roundRect">
            <a:avLst>
              <a:gd name="adj" fmla="val 16667"/>
            </a:avLst>
          </a:prstGeom>
          <a:solidFill>
            <a:srgbClr val="0E0D4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/>
            </a:pPr>
            <a:endParaRPr lang="en-US" altLang="ko-KR"/>
          </a:p>
        </p:txBody>
      </p:sp>
      <p:sp>
        <p:nvSpPr>
          <p:cNvPr id="11" name="육각형 10"/>
          <p:cNvSpPr/>
          <p:nvPr/>
        </p:nvSpPr>
        <p:spPr>
          <a:xfrm>
            <a:off x="3311539" y="940953"/>
            <a:ext cx="854800" cy="756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E0D42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9168" y="1134723"/>
            <a:ext cx="419897" cy="3587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chemeClr val="bg1"/>
                </a:solidFill>
              </a:rPr>
              <a:t>01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0727" y="2003863"/>
            <a:ext cx="5995283" cy="529786"/>
          </a:xfrm>
          <a:prstGeom prst="roundRect">
            <a:avLst>
              <a:gd name="adj" fmla="val 16667"/>
            </a:avLst>
          </a:prstGeom>
          <a:solidFill>
            <a:srgbClr val="0E0D4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3327150" y="1890723"/>
            <a:ext cx="854800" cy="756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E0D42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4779" y="2084493"/>
            <a:ext cx="4187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chemeClr val="bg1"/>
                </a:solidFill>
              </a:rPr>
              <a:t>02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6965" y="2084493"/>
            <a:ext cx="11897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dirty="0">
                <a:solidFill>
                  <a:schemeClr val="bg1"/>
                </a:solidFill>
              </a:rPr>
              <a:t>실험 내용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0727" y="2953567"/>
            <a:ext cx="5995283" cy="529786"/>
          </a:xfrm>
          <a:prstGeom prst="roundRect">
            <a:avLst>
              <a:gd name="adj" fmla="val 16667"/>
            </a:avLst>
          </a:prstGeom>
          <a:solidFill>
            <a:srgbClr val="0E0D4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9" name="육각형 18"/>
          <p:cNvSpPr/>
          <p:nvPr/>
        </p:nvSpPr>
        <p:spPr>
          <a:xfrm>
            <a:off x="3327150" y="2840427"/>
            <a:ext cx="854800" cy="756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E0D42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4779" y="3034197"/>
            <a:ext cx="4138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chemeClr val="bg1"/>
                </a:solidFill>
              </a:rPr>
              <a:t>03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6965" y="3034197"/>
            <a:ext cx="43685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dirty="0">
                <a:solidFill>
                  <a:schemeClr val="bg1"/>
                </a:solidFill>
              </a:rPr>
              <a:t>실험 결과 및 블루투스 로그 데이터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04241" y="1183270"/>
            <a:ext cx="25074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dirty="0">
                <a:solidFill>
                  <a:schemeClr val="bg1"/>
                </a:solidFill>
              </a:rPr>
              <a:t>로그 데이터 추출 과정</a:t>
            </a:r>
          </a:p>
        </p:txBody>
      </p:sp>
      <p:sp>
        <p:nvSpPr>
          <p:cNvPr id="5" name="모서리가 둥근 직사각형 17">
            <a:extLst>
              <a:ext uri="{FF2B5EF4-FFF2-40B4-BE49-F238E27FC236}">
                <a16:creationId xmlns:a16="http://schemas.microsoft.com/office/drawing/2014/main" id="{3E9F96A2-ED1A-9FF4-FF85-9D28F1E81253}"/>
              </a:ext>
            </a:extLst>
          </p:cNvPr>
          <p:cNvSpPr/>
          <p:nvPr/>
        </p:nvSpPr>
        <p:spPr>
          <a:xfrm>
            <a:off x="3544779" y="4016345"/>
            <a:ext cx="6131231" cy="529786"/>
          </a:xfrm>
          <a:prstGeom prst="roundRect">
            <a:avLst>
              <a:gd name="adj" fmla="val 16667"/>
            </a:avLst>
          </a:prstGeom>
          <a:solidFill>
            <a:srgbClr val="0E0D4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2">
              <a:defRPr lang="ko-KR"/>
            </a:pPr>
            <a:r>
              <a:rPr lang="ko-KR" altLang="en-US" b="1" dirty="0"/>
              <a:t>향후 연구 계획 및 방학 공부 계획</a:t>
            </a: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095D708D-6A89-A7ED-4DD1-A38A8F17E08A}"/>
              </a:ext>
            </a:extLst>
          </p:cNvPr>
          <p:cNvSpPr/>
          <p:nvPr/>
        </p:nvSpPr>
        <p:spPr>
          <a:xfrm>
            <a:off x="3327150" y="3900917"/>
            <a:ext cx="854800" cy="756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E0D42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dirty="0">
                <a:ln w="9525">
                  <a:solidFill>
                    <a:schemeClr val="bg1"/>
                  </a:solidFill>
                </a:ln>
              </a:rPr>
              <a:t>04</a:t>
            </a:r>
            <a:endParaRPr lang="ko-KR" altLang="en-US" dirty="0">
              <a:ln w="9525"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2D877-1F4E-1FFE-39BD-8A030400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 1</a:t>
            </a:r>
            <a:r>
              <a:rPr lang="ko-KR" altLang="en-US" dirty="0"/>
              <a:t>에 대한 로그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1D0F8-62AD-1849-E537-BC1DE61B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lang="ko-KR" altLang="en-US"/>
            </a:pPr>
            <a:r>
              <a:rPr lang="en-US" altLang="ko-KR" sz="2000" dirty="0"/>
              <a:t>Scenario 1) S21 -&gt; </a:t>
            </a:r>
            <a:r>
              <a:rPr lang="ko-KR" altLang="en-US" sz="2000" dirty="0"/>
              <a:t>시스템 시간 </a:t>
            </a:r>
            <a:r>
              <a:rPr lang="ko-KR" altLang="en-US" sz="2000" dirty="0" err="1"/>
              <a:t>따르게함</a:t>
            </a:r>
            <a:r>
              <a:rPr lang="en-US" altLang="ko-KR" sz="2000" dirty="0"/>
              <a:t>(24/06/26, 14:25)</a:t>
            </a:r>
          </a:p>
          <a:p>
            <a:pPr marL="0" indent="0">
              <a:buNone/>
              <a:defRPr lang="ko-KR" altLang="en-US"/>
            </a:pPr>
            <a:r>
              <a:rPr lang="en-US" altLang="ko-KR" sz="2000" dirty="0"/>
              <a:t>	     </a:t>
            </a:r>
            <a:r>
              <a:rPr lang="ko-KR" altLang="en-US" sz="2000" dirty="0"/>
              <a:t>차량 </a:t>
            </a:r>
            <a:r>
              <a:rPr lang="en-US" altLang="ko-KR" sz="2000" dirty="0"/>
              <a:t>-&gt; </a:t>
            </a:r>
            <a:r>
              <a:rPr lang="ko-KR" altLang="en-US" sz="2000" dirty="0"/>
              <a:t>시간 조작 </a:t>
            </a:r>
            <a:r>
              <a:rPr lang="en-US" altLang="ko-KR" sz="2000" dirty="0"/>
              <a:t>(33/10/24, 18:49 -&gt; 24/06/26, 14:25)</a:t>
            </a:r>
          </a:p>
          <a:p>
            <a:pPr marL="0" indent="0">
              <a:buNone/>
              <a:defRPr lang="ko-KR" altLang="en-US"/>
            </a:pPr>
            <a:endParaRPr lang="en-US" altLang="ko-KR" dirty="0"/>
          </a:p>
          <a:p>
            <a:pPr marL="0" indent="0">
              <a:buNone/>
              <a:defRPr lang="ko-KR" altLang="en-US"/>
            </a:pPr>
            <a:r>
              <a:rPr lang="en-US" altLang="ko-KR" dirty="0"/>
              <a:t>=&gt; </a:t>
            </a:r>
            <a:r>
              <a:rPr lang="ko-KR" altLang="en-US" b="1" dirty="0"/>
              <a:t>딱히 특별한 내용 없음</a:t>
            </a:r>
            <a:endParaRPr lang="en-US" altLang="ko-KR" sz="2000" b="1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BF4D9-7B5A-C9F1-85D0-86E8DCF6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249D9435-6859-440C-9426-BC81D69B387D}" type="slidenum">
              <a:rPr lang="ko-KR" altLang="en-US" smtClean="0"/>
              <a:pPr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12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Scenario 2</a:t>
            </a:r>
            <a:r>
              <a:rPr lang="ko-KR" altLang="en-US" dirty="0"/>
              <a:t>에 대한 로그 데이터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dirty="0"/>
              <a:t>Scenario 2) S21 -&gt; </a:t>
            </a:r>
            <a:r>
              <a:rPr lang="ko-KR" altLang="en-US" dirty="0"/>
              <a:t>시간 조작</a:t>
            </a:r>
            <a:r>
              <a:rPr lang="en-US" altLang="ko-KR" dirty="0"/>
              <a:t>(24/06/26, 14:25 -&gt; 20/08/02, 05:00), </a:t>
            </a:r>
            <a:r>
              <a:rPr lang="ko-KR" altLang="en-US" dirty="0"/>
              <a:t>현재 </a:t>
            </a:r>
            <a:r>
              <a:rPr lang="en-US" altLang="ko-KR" dirty="0"/>
              <a:t>-&gt; </a:t>
            </a:r>
            <a:r>
              <a:rPr lang="ko-KR" altLang="en-US" dirty="0"/>
              <a:t>과거</a:t>
            </a:r>
            <a:endParaRPr lang="en-US" altLang="ko-KR" dirty="0"/>
          </a:p>
          <a:p>
            <a:pPr marL="0" indent="0">
              <a:buNone/>
              <a:defRPr lang="ko-KR" altLang="en-US"/>
            </a:pPr>
            <a:r>
              <a:rPr lang="en-US" altLang="ko-KR" dirty="0"/>
              <a:t>	     </a:t>
            </a:r>
            <a:r>
              <a:rPr lang="ko-KR" altLang="en-US" dirty="0"/>
              <a:t>차량 </a:t>
            </a:r>
            <a:r>
              <a:rPr lang="en-US" altLang="ko-KR" dirty="0"/>
              <a:t>-&gt; </a:t>
            </a:r>
            <a:r>
              <a:rPr lang="ko-KR" altLang="en-US" dirty="0"/>
              <a:t>시스템 시간</a:t>
            </a:r>
            <a:r>
              <a:rPr lang="en-US" altLang="ko-KR" dirty="0"/>
              <a:t>(33/10/24, 18:49)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</a:t>
            </a:r>
            <a:r>
              <a:rPr lang="ko-KR" altLang="en-US" sz="1600" b="1" dirty="0"/>
              <a:t>첫 번째 이상한점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분명 </a:t>
            </a:r>
            <a:r>
              <a:rPr lang="en-US" altLang="ko-KR" sz="1600" b="1" dirty="0"/>
              <a:t>05:00</a:t>
            </a:r>
            <a:r>
              <a:rPr lang="ko-KR" altLang="en-US" sz="1600" b="1" dirty="0"/>
              <a:t>로 시간을 조작했는데 로그에서는 </a:t>
            </a:r>
            <a:r>
              <a:rPr lang="en-US" altLang="ko-KR" sz="1600" b="1" dirty="0"/>
              <a:t>23:45</a:t>
            </a:r>
            <a:r>
              <a:rPr lang="ko-KR" altLang="en-US" sz="1600" b="1" dirty="0"/>
              <a:t>에 설정되고 있음</a:t>
            </a:r>
            <a:endParaRPr lang="en-US" altLang="ko-KR" sz="1600" b="1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21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0D727-0E9F-76EB-65DD-DF48E206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633556"/>
            <a:ext cx="12192000" cy="159088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068D21B-E504-455B-ED1B-0809AAB09BCC}"/>
              </a:ext>
            </a:extLst>
          </p:cNvPr>
          <p:cNvSpPr/>
          <p:nvPr/>
        </p:nvSpPr>
        <p:spPr>
          <a:xfrm>
            <a:off x="85803" y="3092449"/>
            <a:ext cx="3009531" cy="7733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6336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Scenario 2</a:t>
            </a:r>
            <a:r>
              <a:rPr lang="ko-KR" altLang="en-US" dirty="0"/>
              <a:t>에 대한 로그 데이터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/>
              <a:t>두 번째 이상한 점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음악 실행이 되지 않았는데 음악 실행을 시도하고 있음</a:t>
            </a:r>
            <a:endParaRPr lang="en-US" altLang="ko-KR" sz="1600" b="1" dirty="0"/>
          </a:p>
          <a:p>
            <a:pPr>
              <a:buFont typeface="Arial" panose="020B0604020202020204" pitchFamily="34" charset="0"/>
              <a:buChar char="•"/>
              <a:defRPr lang="ko-KR" altLang="en-US"/>
            </a:pP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  <a:defRPr lang="ko-KR" altLang="en-US"/>
            </a:pP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  <a:defRPr lang="ko-KR" altLang="en-US"/>
            </a:pP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  <a:defRPr lang="ko-KR" altLang="en-US"/>
            </a:pPr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600" b="1" dirty="0"/>
              <a:t>세 번째 이상한점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음악이 제목 없는 상태로 </a:t>
            </a:r>
            <a:r>
              <a:rPr lang="ko-KR" altLang="en-US" sz="1600" b="1" dirty="0" err="1"/>
              <a:t>실행되려함</a:t>
            </a:r>
            <a:endParaRPr lang="en-US" altLang="ko-KR" sz="1600" b="1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22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998493-B07D-B612-055F-04711CF7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989"/>
            <a:ext cx="12192000" cy="136529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41A6BAF-FB09-6442-340E-FD0EA7CDA7FD}"/>
              </a:ext>
            </a:extLst>
          </p:cNvPr>
          <p:cNvSpPr/>
          <p:nvPr/>
        </p:nvSpPr>
        <p:spPr>
          <a:xfrm>
            <a:off x="8096804" y="1797804"/>
            <a:ext cx="4007679" cy="11264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5BD70-FE82-2ECB-9C8B-F86DA5EA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6047"/>
            <a:ext cx="12192000" cy="157061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6EC64E4-25A8-8B86-A6D1-329667EBA624}"/>
              </a:ext>
            </a:extLst>
          </p:cNvPr>
          <p:cNvSpPr/>
          <p:nvPr/>
        </p:nvSpPr>
        <p:spPr>
          <a:xfrm>
            <a:off x="7721462" y="4625778"/>
            <a:ext cx="4007679" cy="11264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019029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Scenario 3</a:t>
            </a:r>
            <a:r>
              <a:rPr lang="ko-KR" altLang="en-US" dirty="0"/>
              <a:t>에 대한 로그 데이터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dirty="0"/>
              <a:t>Scenario 3) S21 -&gt; </a:t>
            </a:r>
            <a:r>
              <a:rPr lang="ko-KR" altLang="en-US" dirty="0"/>
              <a:t>시간 조작</a:t>
            </a:r>
            <a:r>
              <a:rPr lang="en-US" altLang="ko-KR" dirty="0"/>
              <a:t>(24/06/26, 14:25 -&gt; 34/08/30, 22:00), </a:t>
            </a:r>
            <a:r>
              <a:rPr lang="ko-KR" altLang="en-US" dirty="0"/>
              <a:t>현재 </a:t>
            </a:r>
            <a:r>
              <a:rPr lang="en-US" altLang="ko-KR" dirty="0"/>
              <a:t>-&gt; </a:t>
            </a:r>
            <a:r>
              <a:rPr lang="ko-KR" altLang="en-US" dirty="0"/>
              <a:t>미래</a:t>
            </a:r>
            <a:endParaRPr lang="en-US" altLang="ko-KR" dirty="0"/>
          </a:p>
          <a:p>
            <a:pPr marL="0" indent="0">
              <a:buNone/>
              <a:defRPr lang="ko-KR" altLang="en-US"/>
            </a:pPr>
            <a:r>
              <a:rPr lang="en-US" altLang="ko-KR" dirty="0"/>
              <a:t>	     </a:t>
            </a:r>
            <a:r>
              <a:rPr lang="ko-KR" altLang="en-US" dirty="0"/>
              <a:t>차량 </a:t>
            </a:r>
            <a:r>
              <a:rPr lang="en-US" altLang="ko-KR" dirty="0"/>
              <a:t>-&gt; </a:t>
            </a:r>
            <a:r>
              <a:rPr lang="ko-KR" altLang="en-US" dirty="0"/>
              <a:t>시스템 시간</a:t>
            </a:r>
            <a:r>
              <a:rPr lang="en-US" altLang="ko-KR" dirty="0"/>
              <a:t>(33/10/24, 18:49)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</a:t>
            </a:r>
            <a:r>
              <a:rPr lang="ko-KR" altLang="en-US" sz="1600" b="1" dirty="0"/>
              <a:t>첫 번째 이상한 점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시간을 </a:t>
            </a:r>
            <a:r>
              <a:rPr lang="en-US" altLang="ko-KR" sz="1600" b="1" dirty="0"/>
              <a:t>22:00</a:t>
            </a:r>
            <a:r>
              <a:rPr lang="ko-KR" altLang="en-US" sz="1600" b="1" dirty="0"/>
              <a:t>으로 설정했는데 </a:t>
            </a:r>
            <a:r>
              <a:rPr lang="en-US" altLang="ko-KR" sz="1600" b="1" dirty="0"/>
              <a:t>23:55</a:t>
            </a:r>
            <a:r>
              <a:rPr lang="ko-KR" altLang="en-US" sz="1600" b="1" dirty="0"/>
              <a:t>로 설정되고 갑자기 </a:t>
            </a:r>
            <a:r>
              <a:rPr lang="en-US" altLang="ko-KR" sz="1600" b="1" dirty="0"/>
              <a:t>07:00 </a:t>
            </a:r>
            <a:r>
              <a:rPr lang="ko-KR" altLang="en-US" sz="1600" b="1" dirty="0"/>
              <a:t>으로 </a:t>
            </a:r>
            <a:r>
              <a:rPr lang="ko-KR" altLang="en-US" sz="1600" b="1" dirty="0" err="1"/>
              <a:t>건너뛰어짐</a:t>
            </a:r>
            <a:endParaRPr lang="en-US" altLang="ko-KR" sz="1600" b="1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23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BD786E-0A83-E57F-9BBE-03AA55F0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215"/>
            <a:ext cx="12192000" cy="111916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F3BB39B-6F94-D378-4B2C-59385ED91B68}"/>
              </a:ext>
            </a:extLst>
          </p:cNvPr>
          <p:cNvSpPr/>
          <p:nvPr/>
        </p:nvSpPr>
        <p:spPr>
          <a:xfrm>
            <a:off x="0" y="2874498"/>
            <a:ext cx="4007679" cy="11264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084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Scenario 3</a:t>
            </a:r>
            <a:r>
              <a:rPr lang="ko-KR" altLang="en-US" dirty="0"/>
              <a:t>에 대한 로그 데이터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sz="1600" dirty="0"/>
              <a:t>* </a:t>
            </a:r>
            <a:r>
              <a:rPr lang="ko-KR" altLang="en-US" sz="1600" b="1" dirty="0"/>
              <a:t>두 번째 이상한 점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음악 재생을 분명하지 않았는데</a:t>
            </a:r>
            <a:r>
              <a:rPr lang="en-US" altLang="ko-KR" sz="1600" b="1" dirty="0"/>
              <a:t>, “Jimmy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Brown”</a:t>
            </a:r>
            <a:r>
              <a:rPr lang="ko-KR" altLang="en-US" sz="1600" b="1" dirty="0"/>
              <a:t>이라는 제목으로 </a:t>
            </a:r>
            <a:r>
              <a:rPr lang="ko-KR" altLang="en-US" sz="1600" b="1" dirty="0" err="1"/>
              <a:t>실행되려함</a:t>
            </a:r>
            <a:endParaRPr lang="en-US" altLang="ko-KR" sz="1600" b="1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24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7EA811-9C32-50CD-CC2A-56577E8C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89"/>
            <a:ext cx="12192000" cy="98719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785548-6DEC-F873-6986-64BB4E25C92B}"/>
              </a:ext>
            </a:extLst>
          </p:cNvPr>
          <p:cNvSpPr/>
          <p:nvPr/>
        </p:nvSpPr>
        <p:spPr>
          <a:xfrm>
            <a:off x="8184321" y="1327023"/>
            <a:ext cx="4007679" cy="11264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CD80D-4705-31CC-D550-2587D297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7" y="3211638"/>
            <a:ext cx="7924245" cy="183322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E2D5E20-E760-946A-2173-7F66C49CED3E}"/>
              </a:ext>
            </a:extLst>
          </p:cNvPr>
          <p:cNvSpPr/>
          <p:nvPr/>
        </p:nvSpPr>
        <p:spPr>
          <a:xfrm>
            <a:off x="5149902" y="3670362"/>
            <a:ext cx="4007679" cy="11264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231523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007923" y="2991544"/>
            <a:ext cx="8090292" cy="723507"/>
          </a:xfrm>
        </p:spPr>
        <p:txBody>
          <a:bodyPr>
            <a:noAutofit/>
          </a:bodyPr>
          <a:lstStyle/>
          <a:p>
            <a:pPr lvl="0">
              <a:defRPr lang="ko-KR"/>
            </a:pPr>
            <a:r>
              <a:rPr lang="ko-KR" altLang="en-US" dirty="0"/>
              <a:t>향후 연구 계획 및 방학 공부 계획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81181" y="2800651"/>
            <a:ext cx="1146399" cy="914400"/>
          </a:xfrm>
        </p:spPr>
        <p:txBody>
          <a:bodyPr/>
          <a:lstStyle/>
          <a:p>
            <a:pPr lvl="0">
              <a:defRPr lang="ko-KR"/>
            </a:pPr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0391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2D877-1F4E-1FFE-39BD-8A030400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1D0F8-62AD-1849-E537-BC1DE61B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ko-KR" altLang="en-US" b="1" dirty="0"/>
              <a:t>위에서 발견한 로그들에 대한 원인 파악</a:t>
            </a:r>
            <a:endParaRPr lang="en-US" altLang="ko-KR" b="1" dirty="0"/>
          </a:p>
          <a:p>
            <a:pPr marL="457200" indent="-457200">
              <a:buAutoNum type="arabicParenR"/>
            </a:pPr>
            <a:endParaRPr lang="en-US" altLang="ko-KR" dirty="0"/>
          </a:p>
          <a:p>
            <a:pPr marL="457200" indent="-457200">
              <a:buAutoNum type="arabicParenR"/>
            </a:pPr>
            <a:r>
              <a:rPr lang="ko-KR" altLang="en-US" b="1" dirty="0"/>
              <a:t>차량 로그와 비교</a:t>
            </a:r>
            <a:r>
              <a:rPr lang="en-US" altLang="ko-KR" b="1" dirty="0"/>
              <a:t>/</a:t>
            </a:r>
            <a:r>
              <a:rPr lang="ko-KR" altLang="en-US" b="1" dirty="0"/>
              <a:t>대조를 통한 실험 내용 구체화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BF4D9-7B5A-C9F1-85D0-86E8DCF6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249D9435-6859-440C-9426-BC81D69B387D}" type="slidenum">
              <a:rPr lang="ko-KR" altLang="en-US" smtClean="0"/>
              <a:pPr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2D877-1F4E-1FFE-39BD-8A030400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방학 공부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71D0F8-62AD-1849-E537-BC1DE61B9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b="1" dirty="0"/>
              <a:t>시스템 해킹 공부 </a:t>
            </a:r>
            <a:r>
              <a:rPr lang="en-US" altLang="ko-KR" dirty="0"/>
              <a:t>– </a:t>
            </a:r>
            <a:r>
              <a:rPr lang="ko-KR" altLang="en-US" dirty="0"/>
              <a:t>시스템 해킹과 보안 </a:t>
            </a:r>
            <a:r>
              <a:rPr lang="en-US" altLang="ko-KR" dirty="0"/>
              <a:t>by </a:t>
            </a:r>
            <a:r>
              <a:rPr lang="ko-KR" altLang="en-US" dirty="0" err="1"/>
              <a:t>한빛아카데미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b="1" dirty="0" err="1"/>
              <a:t>리버싱</a:t>
            </a:r>
            <a:r>
              <a:rPr lang="ko-KR" altLang="en-US" b="1" dirty="0"/>
              <a:t> 공부 </a:t>
            </a:r>
            <a:r>
              <a:rPr lang="en-US" altLang="ko-KR" dirty="0"/>
              <a:t>– </a:t>
            </a:r>
            <a:r>
              <a:rPr lang="ko-KR" altLang="en-US" dirty="0" err="1"/>
              <a:t>리버싱</a:t>
            </a:r>
            <a:r>
              <a:rPr lang="ko-KR" altLang="en-US" dirty="0"/>
              <a:t> 핵심 원리 </a:t>
            </a:r>
            <a:r>
              <a:rPr lang="en-US" altLang="ko-KR" dirty="0"/>
              <a:t>by </a:t>
            </a:r>
            <a:r>
              <a:rPr lang="ko-KR" altLang="en-US" dirty="0"/>
              <a:t>인사이트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b="1" dirty="0"/>
              <a:t>코딩테스트 준비</a:t>
            </a:r>
            <a:r>
              <a:rPr lang="en-US" altLang="ko-KR" b="1" dirty="0"/>
              <a:t>(C++) </a:t>
            </a:r>
            <a:r>
              <a:rPr lang="en-US" altLang="ko-KR" dirty="0"/>
              <a:t>– </a:t>
            </a:r>
            <a:r>
              <a:rPr lang="ko-KR" altLang="en-US" dirty="0"/>
              <a:t>매주 일요일마다 </a:t>
            </a:r>
            <a:r>
              <a:rPr lang="en-US" altLang="ko-KR" dirty="0"/>
              <a:t>2</a:t>
            </a:r>
            <a:r>
              <a:rPr lang="ko-KR" altLang="en-US" dirty="0"/>
              <a:t>시간 정도 스터디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b="1" dirty="0"/>
              <a:t>운영체제</a:t>
            </a:r>
            <a:r>
              <a:rPr lang="ko-KR" altLang="en-US" dirty="0"/>
              <a:t>에 대한 공부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BF4D9-7B5A-C9F1-85D0-86E8DCF6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249D9435-6859-440C-9426-BC81D69B387D}" type="slidenum">
              <a:rPr lang="ko-KR" altLang="en-US" smtClean="0"/>
              <a:pPr/>
              <a:t>27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7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616A9-9511-979A-71CC-485656DD46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0519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4007923" y="2991544"/>
            <a:ext cx="8090292" cy="723507"/>
          </a:xfrm>
        </p:spPr>
        <p:txBody>
          <a:bodyPr>
            <a:noAutofit/>
          </a:bodyPr>
          <a:lstStyle/>
          <a:p>
            <a:pPr lvl="0">
              <a:defRPr lang="ko-KR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2481181" y="2800651"/>
            <a:ext cx="1146399" cy="914400"/>
          </a:xfrm>
        </p:spPr>
        <p:txBody>
          <a:bodyPr/>
          <a:lstStyle/>
          <a:p>
            <a:pPr lvl="0">
              <a:defRPr lang="ko-KR"/>
            </a:pPr>
            <a:r>
              <a:rPr lang="en-US" altLang="ko-KR"/>
              <a:t>01</a:t>
            </a:r>
            <a:endParaRPr lang="ko-KR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1600" dirty="0"/>
              <a:t>블루투스 관련 로그 위치</a:t>
            </a: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 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* “ls</a:t>
            </a:r>
            <a:r>
              <a:rPr lang="ko-KR" altLang="en-US" sz="1600" dirty="0"/>
              <a:t> </a:t>
            </a:r>
            <a:r>
              <a:rPr lang="en-US" altLang="ko-KR" sz="1600" dirty="0"/>
              <a:t>./data/log</a:t>
            </a:r>
            <a:r>
              <a:rPr lang="ko-KR" altLang="en-US" sz="1600" dirty="0"/>
              <a:t> 명령어를 통한 확인</a:t>
            </a:r>
            <a:r>
              <a:rPr lang="en-US" altLang="ko-KR" sz="1600" dirty="0"/>
              <a:t>”</a:t>
            </a:r>
          </a:p>
          <a:p>
            <a:pPr marL="0" indent="0">
              <a:buNone/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=&gt; “./data/log/</a:t>
            </a:r>
            <a:r>
              <a:rPr lang="en-US" altLang="ko-KR" sz="1600" dirty="0" err="1"/>
              <a:t>bt</a:t>
            </a:r>
            <a:r>
              <a:rPr lang="en-US" altLang="ko-KR" sz="1600" dirty="0"/>
              <a:t>“ </a:t>
            </a:r>
            <a:r>
              <a:rPr lang="ko-KR" altLang="en-US" sz="1600" dirty="0"/>
              <a:t>에 있는 것으로 확인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4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16A09F-E575-C40D-C286-A53F9549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87" y="1208081"/>
            <a:ext cx="3288588" cy="469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78E971-1979-037D-57AB-C5E02662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87" y="2754024"/>
            <a:ext cx="1255990" cy="72568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1600" dirty="0"/>
              <a:t>문제점</a:t>
            </a: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=&gt; </a:t>
            </a:r>
            <a:r>
              <a:rPr lang="ko-KR" altLang="en-US" sz="1600" dirty="0"/>
              <a:t>루트 권한이 없어서 접근이 되지 않음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5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3F3846-BAC2-1952-4FE4-260C1AAE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1768"/>
            <a:ext cx="6813182" cy="7236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FBCAEA-F902-2CD6-99BC-3E9483C8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60943"/>
            <a:ext cx="6813183" cy="10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00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1600" dirty="0"/>
              <a:t>해결책</a:t>
            </a:r>
            <a:endParaRPr lang="en-US" altLang="ko-KR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Step1) S21</a:t>
            </a:r>
            <a:r>
              <a:rPr lang="ko-KR" altLang="en-US" sz="1600" dirty="0"/>
              <a:t>의 </a:t>
            </a:r>
            <a:r>
              <a:rPr lang="en-US" altLang="ko-KR" sz="1600" b="1" dirty="0"/>
              <a:t>“</a:t>
            </a:r>
            <a:r>
              <a:rPr lang="ko-KR" altLang="en-US" sz="1600" b="1" dirty="0"/>
              <a:t>개발자 옵션 </a:t>
            </a:r>
            <a:r>
              <a:rPr lang="en-US" altLang="ko-KR" sz="1600" b="1" dirty="0"/>
              <a:t>-&gt; </a:t>
            </a:r>
            <a:r>
              <a:rPr lang="ko-KR" altLang="en-US" sz="1600" b="1" dirty="0"/>
              <a:t>블루투스 </a:t>
            </a:r>
            <a:r>
              <a:rPr lang="en-US" altLang="ko-KR" sz="1600" b="1" dirty="0"/>
              <a:t>HCI </a:t>
            </a:r>
            <a:r>
              <a:rPr lang="ko-KR" altLang="en-US" sz="1600" b="1" dirty="0" err="1"/>
              <a:t>스누프</a:t>
            </a:r>
            <a:r>
              <a:rPr lang="ko-KR" altLang="en-US" sz="1600" b="1" dirty="0"/>
              <a:t> 로그 사용 활성화</a:t>
            </a:r>
            <a:r>
              <a:rPr lang="en-US" altLang="ko-KR" sz="1600" b="1" dirty="0"/>
              <a:t>”</a:t>
            </a:r>
          </a:p>
          <a:p>
            <a:pPr marL="0" indent="0">
              <a:buNone/>
              <a:defRPr lang="ko-KR" altLang="en-US"/>
            </a:pPr>
            <a:r>
              <a:rPr lang="en-US" altLang="ko-KR" sz="1600" b="1" dirty="0"/>
              <a:t>-&gt; “</a:t>
            </a:r>
            <a:r>
              <a:rPr lang="en-US" altLang="ko-KR" sz="1600" b="1" dirty="0" err="1"/>
              <a:t>AirPods</a:t>
            </a:r>
            <a:r>
              <a:rPr lang="en-US" altLang="ko-KR" sz="1600" b="1" dirty="0"/>
              <a:t> Pro”</a:t>
            </a:r>
            <a:r>
              <a:rPr lang="ko-KR" altLang="en-US" sz="1600" dirty="0"/>
              <a:t>를 통한 사전 테스트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6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0D3D5A-0E36-24A0-0D35-2776BC3E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13" y="2325950"/>
            <a:ext cx="2752263" cy="366968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021A05A-8EF2-C3BF-160F-77978B8CE0B0}"/>
              </a:ext>
            </a:extLst>
          </p:cNvPr>
          <p:cNvSpPr/>
          <p:nvPr/>
        </p:nvSpPr>
        <p:spPr>
          <a:xfrm>
            <a:off x="1571348" y="3596950"/>
            <a:ext cx="1589102" cy="3662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354531-35DF-0535-8E84-703799E02AFA}"/>
              </a:ext>
            </a:extLst>
          </p:cNvPr>
          <p:cNvSpPr/>
          <p:nvPr/>
        </p:nvSpPr>
        <p:spPr>
          <a:xfrm>
            <a:off x="1571348" y="4995939"/>
            <a:ext cx="1589102" cy="3662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287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Step2) </a:t>
            </a:r>
            <a:r>
              <a:rPr lang="ko-KR" altLang="en-US" sz="1600" dirty="0"/>
              <a:t>블루투스를 껐다가 다시 </a:t>
            </a:r>
            <a:r>
              <a:rPr lang="ko-KR" altLang="en-US" sz="1600" dirty="0" err="1"/>
              <a:t>켜줌</a:t>
            </a:r>
            <a:endParaRPr lang="ko-KR" altLang="en-US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7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FC666-0731-8B10-97E7-46ACCC86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6139"/>
            <a:ext cx="2983082" cy="397744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81F3C79-33F5-F037-83D9-885F2BCFA18F}"/>
              </a:ext>
            </a:extLst>
          </p:cNvPr>
          <p:cNvSpPr/>
          <p:nvPr/>
        </p:nvSpPr>
        <p:spPr>
          <a:xfrm>
            <a:off x="1402672" y="2189455"/>
            <a:ext cx="1837677" cy="3662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394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600" dirty="0"/>
              <a:t>Step3) </a:t>
            </a:r>
            <a:r>
              <a:rPr lang="ko-KR" altLang="en-US" sz="1600" dirty="0"/>
              <a:t>이후 기기 연결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8</a:t>
            </a:fld>
            <a:r>
              <a:rPr lang="en-US" altLang="ko-KR"/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C819FF-26FD-AF6E-8F7F-4D114EFD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30" y="1287116"/>
            <a:ext cx="3419384" cy="455917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DD8E1BA-A309-0854-D56D-810EA3A6A331}"/>
              </a:ext>
            </a:extLst>
          </p:cNvPr>
          <p:cNvSpPr/>
          <p:nvPr/>
        </p:nvSpPr>
        <p:spPr>
          <a:xfrm>
            <a:off x="1464816" y="3964989"/>
            <a:ext cx="1997476" cy="7845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2142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로그 데이터 추출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>
              <a:defRPr lang="ko-KR" altLang="en-US"/>
            </a:pPr>
            <a:r>
              <a:rPr lang="en-US" altLang="ko-KR" sz="1400" dirty="0"/>
              <a:t>Step4) </a:t>
            </a:r>
            <a:r>
              <a:rPr lang="en-US" altLang="ko-KR" sz="1400" dirty="0" err="1"/>
              <a:t>AirPods</a:t>
            </a:r>
            <a:r>
              <a:rPr lang="en-US" altLang="ko-KR" sz="1400" dirty="0"/>
              <a:t> Pro</a:t>
            </a:r>
            <a:r>
              <a:rPr lang="ko-KR" altLang="en-US" sz="1400" dirty="0"/>
              <a:t>와 </a:t>
            </a:r>
            <a:r>
              <a:rPr lang="en-US" altLang="ko-KR" sz="1400" dirty="0"/>
              <a:t>S21 </a:t>
            </a:r>
            <a:r>
              <a:rPr lang="ko-KR" altLang="en-US" sz="1400" dirty="0"/>
              <a:t>사이의 이벤트 발생을 통한 로그 데이터 누적</a:t>
            </a:r>
            <a:endParaRPr lang="en-US" altLang="ko-KR" sz="1400" dirty="0"/>
          </a:p>
          <a:p>
            <a:pPr>
              <a:defRPr lang="ko-KR" altLang="en-US"/>
            </a:pPr>
            <a:r>
              <a:rPr lang="ko-KR" altLang="en-US" sz="1400" dirty="0"/>
              <a:t>이벤트 </a:t>
            </a:r>
            <a:r>
              <a:rPr lang="en-US" altLang="ko-KR" sz="1400" dirty="0"/>
              <a:t>7</a:t>
            </a:r>
            <a:r>
              <a:rPr lang="ko-KR" altLang="en-US" sz="1400" dirty="0"/>
              <a:t>가지 발생 시킴</a:t>
            </a:r>
            <a:endParaRPr lang="en-US" altLang="ko-KR" sz="14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1) </a:t>
            </a:r>
            <a:r>
              <a:rPr lang="ko-KR" altLang="en-US" sz="1600" dirty="0"/>
              <a:t>기기 연결을 함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2) </a:t>
            </a:r>
            <a:r>
              <a:rPr lang="ko-KR" altLang="en-US" sz="1600" dirty="0"/>
              <a:t>노이즈 </a:t>
            </a:r>
            <a:r>
              <a:rPr lang="ko-KR" altLang="en-US" sz="1600" dirty="0" err="1"/>
              <a:t>캔슬링</a:t>
            </a:r>
            <a:r>
              <a:rPr lang="ko-KR" altLang="en-US" sz="1600" dirty="0"/>
              <a:t> 껐다가 다시 </a:t>
            </a:r>
            <a:r>
              <a:rPr lang="ko-KR" altLang="en-US" sz="1600" dirty="0" err="1"/>
              <a:t>켜봄</a:t>
            </a:r>
            <a:endParaRPr lang="ko-KR" altLang="en-US" sz="1600" dirty="0"/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3) </a:t>
            </a:r>
            <a:r>
              <a:rPr lang="ko-KR" altLang="en-US" sz="1600" dirty="0"/>
              <a:t>음악 재생 </a:t>
            </a:r>
            <a:r>
              <a:rPr lang="en-US" altLang="ko-KR" sz="1600" dirty="0"/>
              <a:t>(</a:t>
            </a:r>
            <a:r>
              <a:rPr lang="ko-KR" altLang="en-US" sz="1600" dirty="0"/>
              <a:t>노이즈 </a:t>
            </a:r>
            <a:r>
              <a:rPr lang="ko-KR" altLang="en-US" sz="1600" dirty="0" err="1"/>
              <a:t>캔슬링</a:t>
            </a:r>
            <a:r>
              <a:rPr lang="ko-KR" altLang="en-US" sz="1600" dirty="0"/>
              <a:t> 꺼보기 켜기</a:t>
            </a:r>
            <a:r>
              <a:rPr lang="en-US" altLang="ko-KR" sz="1600" dirty="0"/>
              <a:t>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4) </a:t>
            </a:r>
            <a:r>
              <a:rPr lang="ko-KR" altLang="en-US" sz="1600" dirty="0"/>
              <a:t>음악 멈추기 </a:t>
            </a:r>
            <a:r>
              <a:rPr lang="en-US" altLang="ko-KR" sz="1600" dirty="0"/>
              <a:t>(</a:t>
            </a:r>
            <a:r>
              <a:rPr lang="ko-KR" altLang="en-US" sz="1600" dirty="0"/>
              <a:t>멈추고 다시 재생</a:t>
            </a:r>
            <a:r>
              <a:rPr lang="en-US" altLang="ko-KR" sz="1600" dirty="0"/>
              <a:t>)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5) </a:t>
            </a:r>
            <a:r>
              <a:rPr lang="ko-KR" altLang="en-US" sz="1600" dirty="0"/>
              <a:t>뒤로 재생 앞으로 재생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6) </a:t>
            </a:r>
            <a:r>
              <a:rPr lang="ko-KR" altLang="en-US" sz="1600" dirty="0"/>
              <a:t>통화해보기 </a:t>
            </a:r>
            <a:r>
              <a:rPr lang="en-US" altLang="ko-KR" sz="1600" dirty="0"/>
              <a:t>( </a:t>
            </a:r>
            <a:r>
              <a:rPr lang="ko-KR" altLang="en-US" sz="1600" dirty="0"/>
              <a:t>노이즈 </a:t>
            </a:r>
            <a:r>
              <a:rPr lang="ko-KR" altLang="en-US" sz="1600" dirty="0" err="1"/>
              <a:t>캔슬링</a:t>
            </a:r>
            <a:r>
              <a:rPr lang="ko-KR" altLang="en-US" sz="1600" dirty="0"/>
              <a:t> 껐다가 켜보기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에어팟</a:t>
            </a:r>
            <a:r>
              <a:rPr lang="ko-KR" altLang="en-US" sz="1600" dirty="0"/>
              <a:t> 버튼으로 통화 끊기</a:t>
            </a:r>
            <a:r>
              <a:rPr lang="en-US" altLang="ko-KR" sz="1600" dirty="0"/>
              <a:t>) </a:t>
            </a:r>
          </a:p>
          <a:p>
            <a:pPr marL="0" indent="0">
              <a:buNone/>
              <a:defRPr lang="ko-KR" altLang="en-US"/>
            </a:pPr>
            <a:r>
              <a:rPr lang="en-US" altLang="ko-KR" sz="1600" dirty="0"/>
              <a:t>EVENT 7) </a:t>
            </a:r>
            <a:r>
              <a:rPr lang="ko-KR" altLang="en-US" sz="1600" dirty="0"/>
              <a:t>연결 해제</a:t>
            </a:r>
            <a:endParaRPr lang="en-US" altLang="ko-KR" sz="1600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-</a:t>
            </a:r>
            <a:fld id="{249D9435-6859-440C-9426-BC81D69B387D}" type="slidenum">
              <a:rPr lang="en-US" altLang="en-US"/>
              <a:pPr lvl="0">
                <a:defRPr lang="ko-KR" altLang="en-US"/>
              </a:pPr>
              <a:t>9</a:t>
            </a:fld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7958408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911</Words>
  <Application>Microsoft Office PowerPoint</Application>
  <PresentationFormat>와이드스크린</PresentationFormat>
  <Paragraphs>181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Symbol</vt:lpstr>
      <vt:lpstr>Wingdings</vt:lpstr>
      <vt:lpstr>Office 테마</vt:lpstr>
      <vt:lpstr>스마트폰 &lt;-&gt; 차량의 시스템 시간 변경에 따른 S21 로그 분석 </vt:lpstr>
      <vt:lpstr>PowerPoint 프레젠테이션</vt:lpstr>
      <vt:lpstr>PowerPoint 프레젠테이션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로그 데이터 추출 과정</vt:lpstr>
      <vt:lpstr>PowerPoint 프레젠테이션</vt:lpstr>
      <vt:lpstr>실험 내용</vt:lpstr>
      <vt:lpstr>실험 내용</vt:lpstr>
      <vt:lpstr>PowerPoint 프레젠테이션</vt:lpstr>
      <vt:lpstr>Scenario 1에 대한 로그 데이터 분석</vt:lpstr>
      <vt:lpstr>Scenario 2에 대한 로그 데이터 분석</vt:lpstr>
      <vt:lpstr>Scenario 2에 대한 로그 데이터 분석</vt:lpstr>
      <vt:lpstr>Scenario 3에 대한 로그 데이터 분석</vt:lpstr>
      <vt:lpstr>Scenario 3에 대한 로그 데이터 분석</vt:lpstr>
      <vt:lpstr>PowerPoint 프레젠테이션</vt:lpstr>
      <vt:lpstr>향후 연구 계획</vt:lpstr>
      <vt:lpstr>방학 공부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조민혁</dc:creator>
  <cp:lastModifiedBy>조민혁</cp:lastModifiedBy>
  <cp:revision>9</cp:revision>
  <dcterms:created xsi:type="dcterms:W3CDTF">2024-06-26T04:18:38Z</dcterms:created>
  <dcterms:modified xsi:type="dcterms:W3CDTF">2024-06-28T04:27:44Z</dcterms:modified>
</cp:coreProperties>
</file>